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86" r:id="rId4"/>
    <p:sldId id="258" r:id="rId5"/>
    <p:sldId id="257" r:id="rId6"/>
    <p:sldId id="287" r:id="rId7"/>
    <p:sldId id="274" r:id="rId8"/>
    <p:sldId id="273" r:id="rId9"/>
    <p:sldId id="285" r:id="rId10"/>
    <p:sldId id="281" r:id="rId11"/>
    <p:sldId id="280" r:id="rId12"/>
    <p:sldId id="283" r:id="rId13"/>
    <p:sldId id="278" r:id="rId14"/>
    <p:sldId id="288" r:id="rId15"/>
    <p:sldId id="289" r:id="rId16"/>
    <p:sldId id="290" r:id="rId17"/>
    <p:sldId id="291" r:id="rId18"/>
    <p:sldId id="292" r:id="rId19"/>
    <p:sldId id="270" r:id="rId20"/>
    <p:sldId id="293" r:id="rId21"/>
    <p:sldId id="275" r:id="rId22"/>
    <p:sldId id="271" r:id="rId23"/>
    <p:sldId id="279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8uoNFiCe1LvCwh9WfWha3GvBa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8"/>
    <p:restoredTop sz="92918"/>
  </p:normalViewPr>
  <p:slideViewPr>
    <p:cSldViewPr snapToGrid="0" snapToObjects="1">
      <p:cViewPr varScale="1">
        <p:scale>
          <a:sx n="99" d="100"/>
          <a:sy n="99" d="100"/>
        </p:scale>
        <p:origin x="1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775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784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8594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25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1798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1736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665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6531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826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600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610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1942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473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fff16a71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gbfff16a71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844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590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945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fff16a71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bfff16a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849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2476500" y="88899"/>
            <a:ext cx="7823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501900" y="73025"/>
            <a:ext cx="77343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2476500" y="88899"/>
            <a:ext cx="7823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476500" y="88899"/>
            <a:ext cx="7823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2476500" y="88899"/>
            <a:ext cx="7823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4"/>
          <p:cNvPicPr preferRelativeResize="0"/>
          <p:nvPr/>
        </p:nvPicPr>
        <p:blipFill rotWithShape="1">
          <a:blip r:embed="rId12">
            <a:alphaModFix/>
          </a:blip>
          <a:srcRect l="9302" t="29663" r="11627" b="27663"/>
          <a:stretch/>
        </p:blipFill>
        <p:spPr>
          <a:xfrm>
            <a:off x="101600" y="6259541"/>
            <a:ext cx="1863725" cy="53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 rotWithShape="1">
          <a:blip r:embed="rId13">
            <a:alphaModFix/>
          </a:blip>
          <a:srcRect l="22920" t="29630" r="21258" b="36700"/>
          <a:stretch/>
        </p:blipFill>
        <p:spPr>
          <a:xfrm>
            <a:off x="10477500" y="6128426"/>
            <a:ext cx="1714500" cy="72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600" y="0"/>
            <a:ext cx="228600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37800" y="183357"/>
            <a:ext cx="1752600" cy="1574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6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MValGroup/ESMValTool/tree/ce2coa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github.com/ESMValGroup/ESMValCore/tree/ce2coa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35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dirty="0"/>
              <a:t>WP2. Earth system models at regional scales</a:t>
            </a:r>
            <a:endParaRPr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5E44E-18A2-3B45-87D4-0B2EB527D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850" y="3085726"/>
            <a:ext cx="10515600" cy="1500187"/>
          </a:xfrm>
        </p:spPr>
        <p:txBody>
          <a:bodyPr/>
          <a:lstStyle/>
          <a:p>
            <a:r>
              <a:rPr lang="en-US" dirty="0"/>
              <a:t>Jerry </a:t>
            </a:r>
            <a:r>
              <a:rPr lang="en-US" dirty="0" err="1"/>
              <a:t>Tjiputra</a:t>
            </a:r>
            <a:r>
              <a:rPr lang="en-US" dirty="0"/>
              <a:t>, </a:t>
            </a:r>
            <a:r>
              <a:rPr lang="en-US" dirty="0" err="1"/>
              <a:t>Momme</a:t>
            </a:r>
            <a:r>
              <a:rPr lang="en-US" dirty="0"/>
              <a:t> </a:t>
            </a:r>
            <a:r>
              <a:rPr lang="en-US" dirty="0" err="1"/>
              <a:t>Butenschon</a:t>
            </a:r>
            <a:r>
              <a:rPr lang="en-US" dirty="0"/>
              <a:t>, Tomas Lovato, Jean </a:t>
            </a:r>
            <a:r>
              <a:rPr lang="en-US" dirty="0" err="1"/>
              <a:t>Negrel</a:t>
            </a:r>
            <a:r>
              <a:rPr lang="en-US" dirty="0"/>
              <a:t>, et al.</a:t>
            </a:r>
          </a:p>
        </p:txBody>
      </p:sp>
      <p:pic>
        <p:nvPicPr>
          <p:cNvPr id="88" name="Google Shape;8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651" y="6158751"/>
            <a:ext cx="1520506" cy="5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965" y="5977312"/>
            <a:ext cx="742397" cy="74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9815" y="6187256"/>
            <a:ext cx="1110060" cy="4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8648" y="5733899"/>
            <a:ext cx="1283347" cy="4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5902" y="6258924"/>
            <a:ext cx="1224674" cy="4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69945" y="6295697"/>
            <a:ext cx="1481705" cy="3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 descr="CSIRO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84683" y="6119164"/>
            <a:ext cx="600545" cy="60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 descr="Plymouth Marine Laboratory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23975" y="5680513"/>
            <a:ext cx="1712565" cy="42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471BBAC8-2CD0-3CA2-4D8B-B9B20748F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7756" y="3810757"/>
            <a:ext cx="3174692" cy="16004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D2.2. </a:t>
            </a:r>
            <a:r>
              <a:rPr lang="en-GB" sz="2000" b="0" dirty="0"/>
              <a:t>Report on ESMs performance and ranking at regions of interest</a:t>
            </a:r>
            <a:r>
              <a:rPr lang="en-GB" sz="2000" b="0" dirty="0">
                <a:solidFill>
                  <a:schemeClr val="tx1"/>
                </a:solidFill>
              </a:rPr>
              <a:t> (sept. 2021).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2AA28F-B763-BC4B-9706-D766E09A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431" y="1150680"/>
            <a:ext cx="6859889" cy="551022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821C0F7-8980-234D-83E9-D11DE5B3E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43" t="3959" r="41443" b="76858"/>
          <a:stretch/>
        </p:blipFill>
        <p:spPr>
          <a:xfrm>
            <a:off x="351489" y="2965450"/>
            <a:ext cx="2835426" cy="2648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F74AE-0C5A-E841-B31C-1C127474C54E}"/>
              </a:ext>
            </a:extLst>
          </p:cNvPr>
          <p:cNvSpPr/>
          <p:nvPr/>
        </p:nvSpPr>
        <p:spPr>
          <a:xfrm>
            <a:off x="2030679" y="3206338"/>
            <a:ext cx="771896" cy="2054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0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D2.2. </a:t>
            </a:r>
            <a:r>
              <a:rPr lang="en-GB" sz="2000" b="0" dirty="0"/>
              <a:t>Report on ESMs performance and ranking at regions of interest</a:t>
            </a:r>
            <a:r>
              <a:rPr lang="en-GB" sz="2000" b="0" dirty="0">
                <a:solidFill>
                  <a:schemeClr val="tx1"/>
                </a:solidFill>
              </a:rPr>
              <a:t> (sept. 2021).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985BD501-DB74-2F4D-AFF6-409656CE6C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89201" y="1123950"/>
            <a:ext cx="7810499" cy="5635625"/>
          </a:xfrm>
          <a:prstGeom prst="rect">
            <a:avLst/>
          </a:prstGeom>
          <a:ln/>
        </p:spPr>
      </p:pic>
      <p:pic>
        <p:nvPicPr>
          <p:cNvPr id="5" name="image4.png">
            <a:extLst>
              <a:ext uri="{FF2B5EF4-FFF2-40B4-BE49-F238E27FC236}">
                <a16:creationId xmlns:a16="http://schemas.microsoft.com/office/drawing/2014/main" id="{95702CB4-AFDE-FB4E-A06C-BD9FF320CDA0}"/>
              </a:ext>
            </a:extLst>
          </p:cNvPr>
          <p:cNvPicPr/>
          <p:nvPr/>
        </p:nvPicPr>
        <p:blipFill rotWithShape="1">
          <a:blip r:embed="rId4"/>
          <a:srcRect l="2934" t="13873" r="5917" b="12525"/>
          <a:stretch/>
        </p:blipFill>
        <p:spPr>
          <a:xfrm>
            <a:off x="35625" y="2449513"/>
            <a:ext cx="2601758" cy="17011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110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D2.2. </a:t>
            </a:r>
            <a:r>
              <a:rPr lang="en-GB" sz="2000" b="0" dirty="0"/>
              <a:t>Report on ESMs performance and ranking at regions of interest</a:t>
            </a:r>
            <a:r>
              <a:rPr lang="en-GB" sz="2000" b="0" dirty="0">
                <a:solidFill>
                  <a:schemeClr val="tx1"/>
                </a:solidFill>
              </a:rPr>
              <a:t> (sept. 2021).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D8AF53A-97F3-2843-92DF-3FDD1365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43" t="3959" r="41443" b="76858"/>
          <a:stretch/>
        </p:blipFill>
        <p:spPr>
          <a:xfrm>
            <a:off x="351489" y="2965450"/>
            <a:ext cx="2835426" cy="26486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D27991-0F94-E440-9475-DE18BFC5FD92}"/>
              </a:ext>
            </a:extLst>
          </p:cNvPr>
          <p:cNvSpPr/>
          <p:nvPr/>
        </p:nvSpPr>
        <p:spPr>
          <a:xfrm>
            <a:off x="2061852" y="3206338"/>
            <a:ext cx="771896" cy="2054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61881-73AF-714F-8A67-141490C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227" y="1013403"/>
            <a:ext cx="5989914" cy="57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7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T2.3. Benchmark for each regional system from ESM projection data </a:t>
            </a:r>
            <a:br>
              <a:rPr lang="en-GB" sz="2000" b="0" dirty="0">
                <a:solidFill>
                  <a:schemeClr val="tx1"/>
                </a:solidFill>
              </a:rPr>
            </a:br>
            <a:r>
              <a:rPr lang="en-GB" sz="2000" b="0" dirty="0">
                <a:solidFill>
                  <a:schemeClr val="tx1"/>
                </a:solidFill>
              </a:rPr>
              <a:t>T2.4. Analysis of natural variability as a proxy for potential thresholds 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9478569-41BE-3F4D-9903-CF361085D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79" y="2658942"/>
            <a:ext cx="5616016" cy="3336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CA00C6-DDE9-F54E-B6C3-663E4954E4D1}"/>
              </a:ext>
            </a:extLst>
          </p:cNvPr>
          <p:cNvSpPr txBox="1"/>
          <p:nvPr/>
        </p:nvSpPr>
        <p:spPr>
          <a:xfrm>
            <a:off x="6600710" y="2996608"/>
            <a:ext cx="241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Sea Surface Temparture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AD9CE0-EFF6-D94C-811E-DC3D1AD1F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4" y="2719026"/>
            <a:ext cx="5616016" cy="3276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2AE232-8BBD-CC49-9CAF-36A21552C552}"/>
              </a:ext>
            </a:extLst>
          </p:cNvPr>
          <p:cNvSpPr txBox="1"/>
          <p:nvPr/>
        </p:nvSpPr>
        <p:spPr>
          <a:xfrm>
            <a:off x="865839" y="5429257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Surface</a:t>
            </a:r>
            <a:r>
              <a:rPr lang="nb-NO" dirty="0"/>
              <a:t> </a:t>
            </a:r>
            <a:r>
              <a:rPr lang="en-IT"/>
              <a:t>pH</a:t>
            </a:r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CA2CF-8820-4944-B569-7D39F76B26FE}"/>
              </a:ext>
            </a:extLst>
          </p:cNvPr>
          <p:cNvSpPr txBox="1"/>
          <p:nvPr/>
        </p:nvSpPr>
        <p:spPr>
          <a:xfrm>
            <a:off x="4288383" y="6060331"/>
            <a:ext cx="383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Anomaly wrt pre-industrial climatology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D5475E-0A54-F848-9875-A9584B2E7989}"/>
              </a:ext>
            </a:extLst>
          </p:cNvPr>
          <p:cNvSpPr txBox="1"/>
          <p:nvPr/>
        </p:nvSpPr>
        <p:spPr>
          <a:xfrm>
            <a:off x="4456386" y="1361681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Mediterranean domain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56CF32-B392-1643-A77F-97A5B47183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27687" r="9157" b="27969"/>
          <a:stretch/>
        </p:blipFill>
        <p:spPr>
          <a:xfrm>
            <a:off x="750229" y="1424125"/>
            <a:ext cx="2907375" cy="112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3B887F-A543-3240-AB6E-4CB76561C702}"/>
              </a:ext>
            </a:extLst>
          </p:cNvPr>
          <p:cNvSpPr txBox="1"/>
          <p:nvPr/>
        </p:nvSpPr>
        <p:spPr>
          <a:xfrm>
            <a:off x="4150595" y="1826525"/>
            <a:ext cx="389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/>
              <a:t>Momme</a:t>
            </a:r>
            <a:r>
              <a:rPr lang="en-US" sz="1800" dirty="0"/>
              <a:t> </a:t>
            </a:r>
            <a:r>
              <a:rPr lang="en-US" sz="1800" dirty="0" err="1"/>
              <a:t>Butenschon</a:t>
            </a:r>
            <a:r>
              <a:rPr lang="en-US" sz="1800" dirty="0"/>
              <a:t>, Tomas Lovato</a:t>
            </a:r>
          </a:p>
          <a:p>
            <a:pPr algn="ctr"/>
            <a:r>
              <a:rPr lang="en-US" dirty="0"/>
              <a:t>CMCC, Italy</a:t>
            </a:r>
          </a:p>
        </p:txBody>
      </p:sp>
    </p:spTree>
    <p:extLst>
      <p:ext uri="{BB962C8B-B14F-4D97-AF65-F5344CB8AC3E}">
        <p14:creationId xmlns:p14="http://schemas.microsoft.com/office/powerpoint/2010/main" val="42663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1" y="10704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T2.4. Analysis of natural variability as a proxy for potential thresholds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FCC448-852D-E641-8BA0-9A1BCC5F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30" y="2090107"/>
            <a:ext cx="6219161" cy="41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E4EE0-67E9-4A4F-8F87-D25AD3E98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5" t="9418" r="9331" b="7257"/>
          <a:stretch/>
        </p:blipFill>
        <p:spPr>
          <a:xfrm>
            <a:off x="2743200" y="1167819"/>
            <a:ext cx="1775635" cy="13835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D8D7BF-9E36-5941-A16D-0B12773681E6}"/>
              </a:ext>
            </a:extLst>
          </p:cNvPr>
          <p:cNvCxnSpPr/>
          <p:nvPr/>
        </p:nvCxnSpPr>
        <p:spPr>
          <a:xfrm>
            <a:off x="2987745" y="1711842"/>
            <a:ext cx="0" cy="8395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E0CC64E-4AD5-4A45-BAE0-E14642C82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732" y="2137893"/>
            <a:ext cx="5128430" cy="3185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61755-6242-8444-80A3-472856426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940" y="5323514"/>
            <a:ext cx="5256020" cy="5350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F51CC-A31F-0342-A5C0-C7768ECF2F15}"/>
              </a:ext>
            </a:extLst>
          </p:cNvPr>
          <p:cNvCxnSpPr/>
          <p:nvPr/>
        </p:nvCxnSpPr>
        <p:spPr>
          <a:xfrm>
            <a:off x="6262578" y="4412512"/>
            <a:ext cx="0" cy="104199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98A0D6-07A7-5845-988A-E712D3E5C361}"/>
              </a:ext>
            </a:extLst>
          </p:cNvPr>
          <p:cNvSpPr txBox="1"/>
          <p:nvPr/>
        </p:nvSpPr>
        <p:spPr>
          <a:xfrm>
            <a:off x="4657057" y="4392177"/>
            <a:ext cx="1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dirty="0">
                <a:solidFill>
                  <a:srgbClr val="0070C0"/>
                </a:solidFill>
              </a:rPr>
              <a:t>PiControl </a:t>
            </a:r>
          </a:p>
          <a:p>
            <a:pPr algn="ctr"/>
            <a:r>
              <a:rPr lang="en-NO" dirty="0">
                <a:solidFill>
                  <a:srgbClr val="0070C0"/>
                </a:solidFill>
              </a:rPr>
              <a:t>interannual </a:t>
            </a:r>
            <a:r>
              <a:rPr lang="el-GR" dirty="0">
                <a:solidFill>
                  <a:srgbClr val="0070C0"/>
                </a:solidFill>
              </a:rPr>
              <a:t>±</a:t>
            </a:r>
            <a:r>
              <a:rPr lang="nb-NO" dirty="0">
                <a:solidFill>
                  <a:srgbClr val="0070C0"/>
                </a:solidFill>
              </a:rPr>
              <a:t>2</a:t>
            </a:r>
            <a:r>
              <a:rPr lang="el-GR" dirty="0">
                <a:solidFill>
                  <a:srgbClr val="0070C0"/>
                </a:solidFill>
              </a:rPr>
              <a:t>σ</a:t>
            </a:r>
            <a:endParaRPr lang="en-NO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8D881-5A28-6946-A54F-C5BD713A9807}"/>
              </a:ext>
            </a:extLst>
          </p:cNvPr>
          <p:cNvSpPr txBox="1"/>
          <p:nvPr/>
        </p:nvSpPr>
        <p:spPr>
          <a:xfrm rot="19681923">
            <a:off x="3999405" y="3435310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6"/>
                </a:solidFill>
              </a:rPr>
              <a:t>10-yr smoothed projection</a:t>
            </a:r>
          </a:p>
        </p:txBody>
      </p:sp>
    </p:spTree>
    <p:extLst>
      <p:ext uri="{BB962C8B-B14F-4D97-AF65-F5344CB8AC3E}">
        <p14:creationId xmlns:p14="http://schemas.microsoft.com/office/powerpoint/2010/main" val="3689291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1" y="10704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T2.4. Analysis of natural variability as a proxy for potential thresholds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675A8-D163-7543-AFA7-4A874095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65" y="1379579"/>
            <a:ext cx="8647814" cy="493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8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1" y="10704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T2.4. Analysis of natural variability as a proxy for potential thresholds 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EB03C8-0AC6-1E06-E47F-0F6B88F7A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8" y="1288011"/>
            <a:ext cx="5760720" cy="4973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F7441-B13A-B708-EFFF-0914956D275B}"/>
              </a:ext>
            </a:extLst>
          </p:cNvPr>
          <p:cNvSpPr txBox="1"/>
          <p:nvPr/>
        </p:nvSpPr>
        <p:spPr>
          <a:xfrm>
            <a:off x="8722668" y="6443178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000" dirty="0"/>
              <a:t>Bertini and Tjiputra (2022)</a:t>
            </a:r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B7D7307-6E37-F22B-7C89-67CD90BAA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49" y="1556947"/>
            <a:ext cx="2485048" cy="438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1" y="10704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T2.5. Identify potential emergent constraints</a:t>
            </a:r>
          </a:p>
        </p:txBody>
      </p:sp>
      <p:pic>
        <p:nvPicPr>
          <p:cNvPr id="4" name="Picture 3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2F976DA0-586C-6D4E-AE84-B91A85D48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535" y="975685"/>
            <a:ext cx="6813683" cy="311785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9FBBB95-2211-094B-88C5-E192EFA0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284" y="3952825"/>
            <a:ext cx="8463516" cy="2712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38872-5C7F-5346-8B43-C6A9365A42EE}"/>
              </a:ext>
            </a:extLst>
          </p:cNvPr>
          <p:cNvSpPr txBox="1"/>
          <p:nvPr/>
        </p:nvSpPr>
        <p:spPr>
          <a:xfrm>
            <a:off x="9964469" y="3618467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Bourgeois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60355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C8596B5-CA04-ACAC-7163-2B9365A7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41" y="2255584"/>
            <a:ext cx="6820221" cy="3390051"/>
          </a:xfrm>
          <a:prstGeom prst="rect">
            <a:avLst/>
          </a:prstGeom>
        </p:spPr>
      </p:pic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T2.5. Identify potential emergent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AE7EC-9BA3-124D-B072-CD99BCF9FEFE}"/>
              </a:ext>
            </a:extLst>
          </p:cNvPr>
          <p:cNvSpPr txBox="1"/>
          <p:nvPr/>
        </p:nvSpPr>
        <p:spPr>
          <a:xfrm>
            <a:off x="2102069" y="1424125"/>
            <a:ext cx="7745686" cy="714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Potential reversal of CO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-ENSO relationship in Equatorial Pacific as projected in CMIP6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20495-57C9-D24C-B503-A530B6402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0" t="7050" r="8722" b="56781"/>
          <a:stretch/>
        </p:blipFill>
        <p:spPr>
          <a:xfrm>
            <a:off x="231226" y="2853531"/>
            <a:ext cx="5011857" cy="2906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C0AD-A6C0-034B-BBE6-CF24E6B04A0C}"/>
              </a:ext>
            </a:extLst>
          </p:cNvPr>
          <p:cNvSpPr txBox="1"/>
          <p:nvPr/>
        </p:nvSpPr>
        <p:spPr>
          <a:xfrm>
            <a:off x="318568" y="2226605"/>
            <a:ext cx="4060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Pradeebane</a:t>
            </a:r>
            <a:r>
              <a:rPr lang="en-US" sz="1600" dirty="0"/>
              <a:t> </a:t>
            </a:r>
            <a:r>
              <a:rPr lang="en-US" sz="1600" dirty="0" err="1"/>
              <a:t>Vaittinada</a:t>
            </a:r>
            <a:r>
              <a:rPr lang="en-US" sz="1600" dirty="0"/>
              <a:t> </a:t>
            </a:r>
            <a:r>
              <a:rPr lang="en-US" sz="1600" dirty="0" err="1"/>
              <a:t>Ayar</a:t>
            </a:r>
            <a:r>
              <a:rPr lang="en-US" sz="1600" dirty="0"/>
              <a:t>, Jerry </a:t>
            </a:r>
            <a:r>
              <a:rPr lang="en-US" sz="1600" dirty="0" err="1"/>
              <a:t>Tjiputra</a:t>
            </a:r>
            <a:br>
              <a:rPr lang="en-US" dirty="0"/>
            </a:br>
            <a:r>
              <a:rPr lang="en-US" dirty="0"/>
              <a:t>NORCE, Norway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AD12D-2C6F-FB5D-3FDD-CF23661E5226}"/>
              </a:ext>
            </a:extLst>
          </p:cNvPr>
          <p:cNvSpPr txBox="1"/>
          <p:nvPr/>
        </p:nvSpPr>
        <p:spPr>
          <a:xfrm>
            <a:off x="8095327" y="6387351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Vaittinada Ayar et al. (2022)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5FCE4-EB39-FADC-1D11-F3177377C3EC}"/>
              </a:ext>
            </a:extLst>
          </p:cNvPr>
          <p:cNvSpPr/>
          <p:nvPr/>
        </p:nvSpPr>
        <p:spPr>
          <a:xfrm>
            <a:off x="7520490" y="2880544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Present-day</a:t>
            </a:r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856FB-3892-75AD-59A0-AA00B45FCEB4}"/>
              </a:ext>
            </a:extLst>
          </p:cNvPr>
          <p:cNvSpPr/>
          <p:nvPr/>
        </p:nvSpPr>
        <p:spPr>
          <a:xfrm>
            <a:off x="10947571" y="2880544"/>
            <a:ext cx="700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Future</a:t>
            </a:r>
            <a:endParaRPr lang="en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8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dirty="0"/>
              <a:t>WP2 remaining tasks</a:t>
            </a:r>
            <a:endParaRPr dirty="0"/>
          </a:p>
        </p:txBody>
      </p:sp>
      <p:sp>
        <p:nvSpPr>
          <p:cNvPr id="101" name="Google Shape;101;gbfff16a717_0_0"/>
          <p:cNvSpPr txBox="1">
            <a:spLocks noGrp="1"/>
          </p:cNvSpPr>
          <p:nvPr>
            <p:ph type="body" idx="1"/>
          </p:nvPr>
        </p:nvSpPr>
        <p:spPr>
          <a:xfrm>
            <a:off x="471562" y="1804769"/>
            <a:ext cx="11058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T2.1. Assessment and prioritization of approaches to evaluate ESM skill </a:t>
            </a:r>
            <a:endParaRPr sz="2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T2.2. Validation of ESMs at regional and coastal levels</a:t>
            </a:r>
            <a:endParaRPr sz="2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T2.3. Benchmark for each regional system from ESM projection data </a:t>
            </a:r>
            <a:endParaRPr sz="2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T2.4. Analysis of natural variability as a proxy for potential thresholds 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</a:rPr>
              <a:t>T2.5. Identify potential emergent constraints </a:t>
            </a:r>
            <a:endParaRPr sz="26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T2.6. Identify large-scale patterns and teleconnections with impacts on regional scales 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4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/>
              <a:t>WP2 Objectives</a:t>
            </a: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body" idx="1"/>
          </p:nvPr>
        </p:nvSpPr>
        <p:spPr>
          <a:xfrm>
            <a:off x="471562" y="1519762"/>
            <a:ext cx="110582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GB"/>
              <a:t>Develop Earth system models (ESMs) evaluation tool tailored to CE2COAST key domains;</a:t>
            </a:r>
            <a:endParaRPr/>
          </a:p>
          <a:p>
            <a:pPr marL="457200" lvl="0" indent="-4572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GB"/>
              <a:t>Objectively assess and benchmark ESMs skill at regional scale;</a:t>
            </a:r>
            <a:endParaRPr/>
          </a:p>
          <a:p>
            <a:pPr marL="457200" lvl="0" indent="-4572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GB"/>
              <a:t>Determine key large-scale climate change features affecting regional hydrography and biogeochemistry in the 21</a:t>
            </a:r>
            <a:r>
              <a:rPr lang="en-GB" baseline="30000"/>
              <a:t>st</a:t>
            </a:r>
            <a:r>
              <a:rPr lang="en-GB"/>
              <a:t> century;</a:t>
            </a:r>
            <a:endParaRPr/>
          </a:p>
          <a:p>
            <a:pPr marL="457200" lvl="0" indent="-4572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GB"/>
              <a:t>Quantify source and propagation of ESM uncertainties in their projections; </a:t>
            </a:r>
            <a:endParaRPr/>
          </a:p>
          <a:p>
            <a:pPr marL="457200" lvl="0" indent="-4572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GB"/>
              <a:t>Provide benchmarks for dynamically downscaled simulations.</a:t>
            </a:r>
            <a:endParaRPr/>
          </a:p>
          <a:p>
            <a:pPr marL="635000" lvl="0" indent="-2794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258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44722-5154-EA50-4F8E-3662CFB4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D08DA-CCD1-BF14-20BD-CCCE5247A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3988"/>
            <a:ext cx="10515600" cy="4752975"/>
          </a:xfrm>
        </p:spPr>
        <p:txBody>
          <a:bodyPr>
            <a:normAutofit/>
          </a:bodyPr>
          <a:lstStyle/>
          <a:p>
            <a:r>
              <a:rPr lang="en-NO" dirty="0"/>
              <a:t>Deliverables and milestones are on track.</a:t>
            </a:r>
          </a:p>
          <a:p>
            <a:r>
              <a:rPr lang="en-NO" dirty="0"/>
              <a:t>Focus for next year will be on: </a:t>
            </a:r>
          </a:p>
          <a:p>
            <a:pPr lvl="1"/>
            <a:r>
              <a:rPr lang="en-NO" dirty="0"/>
              <a:t>Finalizing publication on time of emergence using ESM outputs.</a:t>
            </a:r>
          </a:p>
          <a:p>
            <a:pPr lvl="1"/>
            <a:r>
              <a:rPr lang="en-GB" dirty="0"/>
              <a:t>A</a:t>
            </a:r>
            <a:r>
              <a:rPr lang="en-NO" dirty="0"/>
              <a:t>nalyzing impact of AMOC on North Atlantic biogeochemistry. </a:t>
            </a:r>
          </a:p>
          <a:p>
            <a:pPr lvl="1"/>
            <a:r>
              <a:rPr lang="en-NO" dirty="0"/>
              <a:t>ENSO extreme impacts on CO2 fluxes.</a:t>
            </a:r>
          </a:p>
          <a:p>
            <a:pPr lvl="1"/>
            <a:r>
              <a:rPr lang="en-NO" dirty="0"/>
              <a:t>Contributing to WP3 in assessing the added values of regional downscaling. </a:t>
            </a:r>
          </a:p>
          <a:p>
            <a:r>
              <a:rPr lang="en-NO" dirty="0"/>
              <a:t>Consider synthesis paper (WP3) on value of regional downscaling on projecting environmental changes key for marine services:</a:t>
            </a:r>
          </a:p>
          <a:p>
            <a:pPr lvl="1"/>
            <a:r>
              <a:rPr lang="en-NO" dirty="0"/>
              <a:t>MHW, compound extreme (warming, deoxygenation, acidification), thermal range, interior ventilation (deoxygenation), tipping points, basin scale multiple stressor analysis, AGI, Julian’s SDM,  etc.</a:t>
            </a:r>
          </a:p>
          <a:p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49034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T2.6. Identify large-scale patterns and teleconnections with impacts on regional scales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5EA0A-9255-B34F-A021-20D423EF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097" y="902171"/>
            <a:ext cx="8567531" cy="6054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6ABA2-A52B-DB4B-9ED2-6B5E0B68D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5" t="17318" r="38628" b="13155"/>
          <a:stretch/>
        </p:blipFill>
        <p:spPr>
          <a:xfrm>
            <a:off x="305210" y="2911368"/>
            <a:ext cx="3084528" cy="277119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65B8C9-2E3C-154C-9CAC-9506435C2B2E}"/>
              </a:ext>
            </a:extLst>
          </p:cNvPr>
          <p:cNvCxnSpPr>
            <a:cxnSpLocks/>
          </p:cNvCxnSpPr>
          <p:nvPr/>
        </p:nvCxnSpPr>
        <p:spPr>
          <a:xfrm flipV="1">
            <a:off x="2743200" y="3920359"/>
            <a:ext cx="1261241" cy="6411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B3B74F-9C13-C442-8CC9-7557A76F884D}"/>
              </a:ext>
            </a:extLst>
          </p:cNvPr>
          <p:cNvSpPr txBox="1"/>
          <p:nvPr/>
        </p:nvSpPr>
        <p:spPr>
          <a:xfrm>
            <a:off x="305210" y="1637507"/>
            <a:ext cx="34574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Ivan </a:t>
            </a:r>
            <a:r>
              <a:rPr lang="en-US" sz="1800" dirty="0" err="1"/>
              <a:t>Almendra</a:t>
            </a:r>
            <a:r>
              <a:rPr lang="en-US" sz="1800" dirty="0"/>
              <a:t>, Julia Ruiz Girona, Veronique Garcon, and Boris </a:t>
            </a:r>
            <a:r>
              <a:rPr lang="en-US" sz="1800" dirty="0" err="1"/>
              <a:t>Dewitte</a:t>
            </a:r>
            <a:endParaRPr lang="en-US" sz="1800" dirty="0"/>
          </a:p>
          <a:p>
            <a:r>
              <a:rPr lang="en-US" dirty="0"/>
              <a:t>LEGOS, France and CEAZA, Chile</a:t>
            </a:r>
          </a:p>
        </p:txBody>
      </p:sp>
      <p:pic>
        <p:nvPicPr>
          <p:cNvPr id="25" name="Google Shape;103;gbfff16a717_0_0">
            <a:extLst>
              <a:ext uri="{FF2B5EF4-FFF2-40B4-BE49-F238E27FC236}">
                <a16:creationId xmlns:a16="http://schemas.microsoft.com/office/drawing/2014/main" id="{FF70D5F7-7B82-3640-A252-8CA0B31C34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041" y="5817651"/>
            <a:ext cx="1040359" cy="102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9BA074-100B-AF43-A52C-6D64118CE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2284" y="5054334"/>
            <a:ext cx="1462306" cy="1129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23052-54AC-704E-8088-A60940A05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69" t="22376" r="9929" b="11111"/>
          <a:stretch/>
        </p:blipFill>
        <p:spPr>
          <a:xfrm>
            <a:off x="9093050" y="2051481"/>
            <a:ext cx="1494093" cy="33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4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800" b="0" dirty="0">
                <a:solidFill>
                  <a:schemeClr val="tx1"/>
                </a:solidFill>
              </a:rPr>
              <a:t>T2.6. Identify large-scale patterns and teleconnections with impacts on regional scales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5D9AD-3751-E24F-83BC-49573D354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t="5824" r="28072" b="65364"/>
          <a:stretch/>
        </p:blipFill>
        <p:spPr>
          <a:xfrm>
            <a:off x="5396540" y="2044393"/>
            <a:ext cx="6378734" cy="3876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AE7EC-9BA3-124D-B072-CD99BCF9FEFE}"/>
              </a:ext>
            </a:extLst>
          </p:cNvPr>
          <p:cNvSpPr txBox="1"/>
          <p:nvPr/>
        </p:nvSpPr>
        <p:spPr>
          <a:xfrm>
            <a:off x="2102069" y="1424125"/>
            <a:ext cx="7745686" cy="714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Potential reversal of CO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-ENSO relationship in Equatorial Pacific as projected in CMIP6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20495-57C9-D24C-B503-A530B6402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0" t="7050" r="8722" b="56781"/>
          <a:stretch/>
        </p:blipFill>
        <p:spPr>
          <a:xfrm>
            <a:off x="231226" y="2853531"/>
            <a:ext cx="5011857" cy="2906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A1E2A-A645-C14F-8287-3000AE7720CA}"/>
              </a:ext>
            </a:extLst>
          </p:cNvPr>
          <p:cNvSpPr txBox="1"/>
          <p:nvPr/>
        </p:nvSpPr>
        <p:spPr>
          <a:xfrm>
            <a:off x="7409793" y="5613195"/>
            <a:ext cx="3919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Present-day</a:t>
            </a:r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Future</a:t>
            </a:r>
            <a:r>
              <a:rPr lang="en-US" dirty="0"/>
              <a:t>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1C0AD-A6C0-034B-BBE6-CF24E6B04A0C}"/>
              </a:ext>
            </a:extLst>
          </p:cNvPr>
          <p:cNvSpPr txBox="1"/>
          <p:nvPr/>
        </p:nvSpPr>
        <p:spPr>
          <a:xfrm>
            <a:off x="318568" y="2226605"/>
            <a:ext cx="4060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Pradeebane</a:t>
            </a:r>
            <a:r>
              <a:rPr lang="en-US" sz="1600" dirty="0"/>
              <a:t> </a:t>
            </a:r>
            <a:r>
              <a:rPr lang="en-US" sz="1600" dirty="0" err="1"/>
              <a:t>Vaittinada</a:t>
            </a:r>
            <a:r>
              <a:rPr lang="en-US" sz="1600" dirty="0"/>
              <a:t> </a:t>
            </a:r>
            <a:r>
              <a:rPr lang="en-US" sz="1600" dirty="0" err="1"/>
              <a:t>Ayar</a:t>
            </a:r>
            <a:r>
              <a:rPr lang="en-US" sz="1600" dirty="0"/>
              <a:t>, Jerry </a:t>
            </a:r>
            <a:r>
              <a:rPr lang="en-US" sz="1600" dirty="0" err="1"/>
              <a:t>Tjiputra</a:t>
            </a:r>
            <a:br>
              <a:rPr lang="en-US" dirty="0"/>
            </a:br>
            <a:r>
              <a:rPr lang="en-US" dirty="0"/>
              <a:t>NORCE, Norway</a:t>
            </a:r>
          </a:p>
        </p:txBody>
      </p:sp>
    </p:spTree>
    <p:extLst>
      <p:ext uri="{BB962C8B-B14F-4D97-AF65-F5344CB8AC3E}">
        <p14:creationId xmlns:p14="http://schemas.microsoft.com/office/powerpoint/2010/main" val="2525681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 lvl="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T2.3. Benchmark for each regional system from ESM projection data </a:t>
            </a:r>
            <a:br>
              <a:rPr lang="en-GB" sz="2000" b="0" dirty="0">
                <a:solidFill>
                  <a:schemeClr val="tx1"/>
                </a:solidFill>
              </a:rPr>
            </a:br>
            <a:r>
              <a:rPr lang="en-GB" sz="2000" b="0" dirty="0">
                <a:solidFill>
                  <a:schemeClr val="tx1"/>
                </a:solidFill>
              </a:rPr>
              <a:t>T2.4. Analysis of natural variability as a proxy for potential thresholds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D5475E-0A54-F848-9875-A9584B2E7989}"/>
              </a:ext>
            </a:extLst>
          </p:cNvPr>
          <p:cNvSpPr txBox="1"/>
          <p:nvPr/>
        </p:nvSpPr>
        <p:spPr>
          <a:xfrm>
            <a:off x="4456386" y="1361681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Southern Ireland domain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AB8F68-78F0-BB4A-8650-761259135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8" t="64215" r="50897" b="6973"/>
          <a:stretch/>
        </p:blipFill>
        <p:spPr>
          <a:xfrm>
            <a:off x="276090" y="2728108"/>
            <a:ext cx="5546642" cy="346247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642A9DB-D0CE-984E-984F-6FB63054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37" t="64215" r="51049" b="6973"/>
          <a:stretch/>
        </p:blipFill>
        <p:spPr>
          <a:xfrm>
            <a:off x="6276006" y="2743194"/>
            <a:ext cx="5396308" cy="3462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A5ACE9-74F3-3641-9CC6-79D06E8EEA18}"/>
              </a:ext>
            </a:extLst>
          </p:cNvPr>
          <p:cNvSpPr txBox="1"/>
          <p:nvPr/>
        </p:nvSpPr>
        <p:spPr>
          <a:xfrm>
            <a:off x="2489200" y="3320913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temperature anomalies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B82E8-D01C-3B4A-AE8F-3821422A33C5}"/>
              </a:ext>
            </a:extLst>
          </p:cNvPr>
          <p:cNvSpPr txBox="1"/>
          <p:nvPr/>
        </p:nvSpPr>
        <p:spPr>
          <a:xfrm>
            <a:off x="8658850" y="5290020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salinity anomalies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178B95D5-4E85-AC4A-9EDD-469212342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271" y="1294461"/>
            <a:ext cx="2366798" cy="15877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01DD171-5980-AE42-AB42-99D77C1A0735}"/>
              </a:ext>
            </a:extLst>
          </p:cNvPr>
          <p:cNvSpPr/>
          <p:nvPr/>
        </p:nvSpPr>
        <p:spPr>
          <a:xfrm>
            <a:off x="2322783" y="1919445"/>
            <a:ext cx="231228" cy="235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16AD3-D67D-FA43-9A32-74087D703544}"/>
              </a:ext>
            </a:extLst>
          </p:cNvPr>
          <p:cNvSpPr txBox="1"/>
          <p:nvPr/>
        </p:nvSpPr>
        <p:spPr>
          <a:xfrm>
            <a:off x="3904952" y="1775882"/>
            <a:ext cx="4094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Jerry </a:t>
            </a:r>
            <a:r>
              <a:rPr lang="en-US" dirty="0" err="1"/>
              <a:t>Tjiputra</a:t>
            </a:r>
            <a:r>
              <a:rPr lang="en-US" dirty="0"/>
              <a:t>, </a:t>
            </a:r>
            <a:r>
              <a:rPr lang="en-US" dirty="0" err="1"/>
              <a:t>Momme</a:t>
            </a:r>
            <a:r>
              <a:rPr lang="en-US" dirty="0"/>
              <a:t> </a:t>
            </a:r>
            <a:r>
              <a:rPr lang="en-US" dirty="0" err="1"/>
              <a:t>Butenschon</a:t>
            </a:r>
            <a:r>
              <a:rPr lang="en-US" dirty="0"/>
              <a:t>, Rachel Cave</a:t>
            </a:r>
          </a:p>
          <a:p>
            <a:pPr algn="ctr"/>
            <a:r>
              <a:rPr lang="en-US" dirty="0"/>
              <a:t>NORCE, Norway; CMCC, Italy; NUI, Ireland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0EDC6E-D6DC-0042-9482-F0C50E9F4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397" y="6049134"/>
            <a:ext cx="1466555" cy="8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dirty="0"/>
              <a:t>WP2 Tasks</a:t>
            </a:r>
            <a:endParaRPr dirty="0"/>
          </a:p>
        </p:txBody>
      </p:sp>
      <p:sp>
        <p:nvSpPr>
          <p:cNvPr id="101" name="Google Shape;101;gbfff16a717_0_0"/>
          <p:cNvSpPr txBox="1">
            <a:spLocks noGrp="1"/>
          </p:cNvSpPr>
          <p:nvPr>
            <p:ph type="body" idx="1"/>
          </p:nvPr>
        </p:nvSpPr>
        <p:spPr>
          <a:xfrm>
            <a:off x="471562" y="1519762"/>
            <a:ext cx="11058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T2.1. Assessment and prioritization of approaches to evaluate ESM skill 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T2.2. Validation of ESMs at regional and coastal levels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T2.3. Benchmark for each regional system from ESM projection data 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T2.4. Analysis of natural variability as a proxy for potential thresholds 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T2.5. Identify potential emergent constraints 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tx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T2.6. Identify large-scale patterns and teleconnections with impacts on regional scales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" name="Google Shape;102;gbfff16a7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651" y="6158751"/>
            <a:ext cx="1520506" cy="5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bfff16a71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965" y="5977312"/>
            <a:ext cx="742397" cy="74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bfff16a717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9815" y="6187256"/>
            <a:ext cx="1110060" cy="4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bfff16a717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8648" y="5733899"/>
            <a:ext cx="1283347" cy="4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bfff16a717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5902" y="6258924"/>
            <a:ext cx="1224674" cy="4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bfff16a717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69945" y="6295697"/>
            <a:ext cx="1481705" cy="3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bfff16a717_0_0" descr="CSIRO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84683" y="6119164"/>
            <a:ext cx="600545" cy="60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bfff16a717_0_0" descr="Plymouth Marine Laboratory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23975" y="5680513"/>
            <a:ext cx="1712565" cy="42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fff16a717_0_13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dirty="0"/>
              <a:t>WP2 Milestones &amp; Deliverables</a:t>
            </a:r>
            <a:endParaRPr dirty="0"/>
          </a:p>
        </p:txBody>
      </p:sp>
      <p:sp>
        <p:nvSpPr>
          <p:cNvPr id="115" name="Google Shape;115;gbfff16a717_0_13"/>
          <p:cNvSpPr txBox="1">
            <a:spLocks noGrp="1"/>
          </p:cNvSpPr>
          <p:nvPr>
            <p:ph type="body" idx="1"/>
          </p:nvPr>
        </p:nvSpPr>
        <p:spPr>
          <a:xfrm>
            <a:off x="277880" y="1519761"/>
            <a:ext cx="11338481" cy="333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61538"/>
              <a:buChar char="•"/>
            </a:pPr>
            <a:r>
              <a:rPr lang="en-GB" sz="1800" dirty="0"/>
              <a:t>M2.1. Benchmark ESM data and related observational data for regional systems in project database (T1.1) (CMCC lead; September 2021). </a:t>
            </a:r>
            <a:r>
              <a:rPr lang="en-GB" sz="1800" dirty="0">
                <a:solidFill>
                  <a:srgbClr val="00B050"/>
                </a:solidFill>
              </a:rPr>
              <a:t>Achieved.</a:t>
            </a:r>
            <a:endParaRPr lang="en-GB" sz="1800" dirty="0"/>
          </a:p>
          <a:p>
            <a:pPr lvl="0" indent="-322580">
              <a:buSzPct val="61538"/>
            </a:pPr>
            <a:r>
              <a:rPr lang="nb-NO" sz="1800" dirty="0"/>
              <a:t>M2.2. Report </a:t>
            </a:r>
            <a:r>
              <a:rPr lang="nb-NO" sz="1800" dirty="0" err="1"/>
              <a:t>on</a:t>
            </a:r>
            <a:r>
              <a:rPr lang="nb-NO" sz="1800" dirty="0"/>
              <a:t> </a:t>
            </a:r>
            <a:r>
              <a:rPr lang="nb-NO" sz="1800" dirty="0" err="1"/>
              <a:t>uncertainty</a:t>
            </a:r>
            <a:r>
              <a:rPr lang="nb-NO" sz="1800" dirty="0"/>
              <a:t> range and </a:t>
            </a:r>
            <a:r>
              <a:rPr lang="nb-NO" sz="1800" dirty="0" err="1"/>
              <a:t>natural</a:t>
            </a:r>
            <a:r>
              <a:rPr lang="nb-NO" sz="1800" dirty="0"/>
              <a:t> </a:t>
            </a:r>
            <a:r>
              <a:rPr lang="nb-NO" sz="1800" dirty="0" err="1"/>
              <a:t>thresholds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ecosystem</a:t>
            </a:r>
            <a:r>
              <a:rPr lang="nb-NO" sz="1800" dirty="0"/>
              <a:t> drivers (June 2022). </a:t>
            </a:r>
            <a:r>
              <a:rPr lang="en-GB" sz="1800" dirty="0">
                <a:solidFill>
                  <a:srgbClr val="00B050"/>
                </a:solidFill>
              </a:rPr>
              <a:t>Achieved.</a:t>
            </a:r>
            <a:endParaRPr sz="1800" dirty="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61538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D2.1. Validation toolkit for the evaluation of ESM performance at regional scale (CMCC lead; April 2021). </a:t>
            </a:r>
            <a:r>
              <a:rPr lang="en-GB" sz="1800" dirty="0">
                <a:solidFill>
                  <a:srgbClr val="00B050"/>
                </a:solidFill>
              </a:rPr>
              <a:t>Delivered.</a:t>
            </a:r>
            <a:endParaRPr sz="1800" dirty="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61538"/>
              <a:buChar char="•"/>
            </a:pPr>
            <a:r>
              <a:rPr lang="en-GB" sz="1800" dirty="0"/>
              <a:t>D2.2. Report on ESMs performance and ranking at regions of interest (NORCE lead; September 2021). </a:t>
            </a:r>
            <a:r>
              <a:rPr lang="en-GB" sz="1800" dirty="0">
                <a:solidFill>
                  <a:srgbClr val="00B050"/>
                </a:solidFill>
              </a:rPr>
              <a:t>Delivered.</a:t>
            </a:r>
            <a:endParaRPr sz="1800" dirty="0"/>
          </a:p>
          <a:p>
            <a:pPr marL="457200" lvl="0" indent="-322580" algn="l" rtl="0">
              <a:spcBef>
                <a:spcPts val="1000"/>
              </a:spcBef>
              <a:spcAft>
                <a:spcPts val="0"/>
              </a:spcAft>
              <a:buSzPct val="61538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D2.3. Report on relevant emergent constraints and mechanisms of propagation across the regional systems and systematic biases (NORCE lead; March 2023).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4D949-07B0-CA57-A74E-7E3EF9D6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1" y="4579760"/>
            <a:ext cx="11809633" cy="13646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3CA498-BEC8-2F2B-AC75-B1098DFDACF2}"/>
              </a:ext>
            </a:extLst>
          </p:cNvPr>
          <p:cNvCxnSpPr/>
          <p:nvPr/>
        </p:nvCxnSpPr>
        <p:spPr>
          <a:xfrm>
            <a:off x="9079605" y="4198512"/>
            <a:ext cx="0" cy="233107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1E2C28-7284-FCD5-040A-5261CCBBCED3}"/>
              </a:ext>
            </a:extLst>
          </p:cNvPr>
          <p:cNvCxnSpPr/>
          <p:nvPr/>
        </p:nvCxnSpPr>
        <p:spPr>
          <a:xfrm>
            <a:off x="8770513" y="5756856"/>
            <a:ext cx="167425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D2.1. Validation toolkit for the evaluation of ESM performance at regional scale (April 2021). </a:t>
            </a:r>
            <a:r>
              <a:rPr lang="en-GB" sz="2000" b="0" dirty="0">
                <a:solidFill>
                  <a:srgbClr val="00B050"/>
                </a:solidFill>
              </a:rPr>
              <a:t>Delivered.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9BD2E-61FB-0D46-8159-ACEE4CBFF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4" t="43678" r="8862" b="12170"/>
          <a:stretch/>
        </p:blipFill>
        <p:spPr>
          <a:xfrm>
            <a:off x="3406407" y="1204448"/>
            <a:ext cx="6893293" cy="5381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B127BE-2D77-4559-9AE5-177C8968B012}"/>
              </a:ext>
            </a:extLst>
          </p:cNvPr>
          <p:cNvGrpSpPr/>
          <p:nvPr/>
        </p:nvGrpSpPr>
        <p:grpSpPr>
          <a:xfrm>
            <a:off x="185349" y="2629004"/>
            <a:ext cx="3571105" cy="1325700"/>
            <a:chOff x="86497" y="2530148"/>
            <a:chExt cx="2594919" cy="10285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88319A-C566-F2EA-9AD3-C33ADA423A0B}"/>
                </a:ext>
              </a:extLst>
            </p:cNvPr>
            <p:cNvSpPr/>
            <p:nvPr/>
          </p:nvSpPr>
          <p:spPr>
            <a:xfrm>
              <a:off x="86497" y="2530148"/>
              <a:ext cx="2594919" cy="10285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E8C2902-1452-4211-1520-44B5BC1289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05"/>
            <a:stretch/>
          </p:blipFill>
          <p:spPr bwMode="auto">
            <a:xfrm>
              <a:off x="168939" y="2720800"/>
              <a:ext cx="2369690" cy="683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xfrm>
            <a:off x="2489200" y="98425"/>
            <a:ext cx="781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D2.1. Validation toolkit for the evaluation of ESM performance at regional scale (April 2021). </a:t>
            </a:r>
            <a:r>
              <a:rPr lang="en-GB" sz="2000" b="0" dirty="0">
                <a:solidFill>
                  <a:srgbClr val="00B050"/>
                </a:solidFill>
              </a:rPr>
              <a:t>Delivered.</a:t>
            </a: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7" name="Google Shape;129;gc0639c9972_0_0">
            <a:extLst>
              <a:ext uri="{FF2B5EF4-FFF2-40B4-BE49-F238E27FC236}">
                <a16:creationId xmlns:a16="http://schemas.microsoft.com/office/drawing/2014/main" id="{CBDC0CDF-766F-3CCA-D4B9-A15D5654F2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1469" y="1415750"/>
            <a:ext cx="10427678" cy="155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/>
            <a:r>
              <a:rPr lang="en-US" sz="2000" dirty="0"/>
              <a:t>CE2COAST-based regional </a:t>
            </a:r>
            <a:r>
              <a:rPr lang="en-US" sz="2000" dirty="0" err="1"/>
              <a:t>ESMValTool</a:t>
            </a:r>
            <a:r>
              <a:rPr lang="en-US" sz="2000" dirty="0"/>
              <a:t> extension</a:t>
            </a:r>
          </a:p>
          <a:p>
            <a:pPr lvl="1"/>
            <a:r>
              <a:rPr lang="en-US" sz="1400" b="1" dirty="0" err="1"/>
              <a:t>ESMValTool</a:t>
            </a:r>
            <a:r>
              <a:rPr lang="en-US" dirty="0"/>
              <a:t> </a:t>
            </a:r>
            <a:r>
              <a:rPr lang="en-US" sz="1400" dirty="0"/>
              <a:t>(</a:t>
            </a:r>
            <a:r>
              <a:rPr lang="en-US" sz="1400" dirty="0">
                <a:hlinkClick r:id="rId3"/>
              </a:rPr>
              <a:t>https://github.com/ESMValGroup/ESMValTool/tree/ce2coast</a:t>
            </a:r>
            <a:r>
              <a:rPr lang="en-US" sz="1400" dirty="0"/>
              <a:t>) </a:t>
            </a:r>
          </a:p>
          <a:p>
            <a:pPr lvl="1"/>
            <a:r>
              <a:rPr lang="en-US" sz="1400" b="1" dirty="0" err="1"/>
              <a:t>ESMValCore</a:t>
            </a:r>
            <a:r>
              <a:rPr lang="en-US" sz="1400" dirty="0"/>
              <a:t> (</a:t>
            </a:r>
            <a:r>
              <a:rPr lang="en-US" sz="1400" dirty="0">
                <a:hlinkClick r:id="rId4"/>
              </a:rPr>
              <a:t>https://github.com/ESMValGroup/ESMValCore/tree/ce2coast</a:t>
            </a:r>
            <a:r>
              <a:rPr lang="en-US" sz="1400" dirty="0"/>
              <a:t>).</a:t>
            </a:r>
            <a:endParaRPr lang="en-US" sz="1600" dirty="0"/>
          </a:p>
          <a:p>
            <a:pPr marL="342900"/>
            <a:r>
              <a:rPr lang="en-GB" sz="2000" dirty="0"/>
              <a:t>A start-up guide and two regional evaluation examples are available in project Teams.</a:t>
            </a:r>
            <a:endParaRPr sz="2000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A48C5E-B96A-D6F8-7DCF-25EDA8C6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93" y="3015847"/>
            <a:ext cx="7548013" cy="355130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4B1C895-F3B0-330A-EFB5-297BBB6D603D}"/>
              </a:ext>
            </a:extLst>
          </p:cNvPr>
          <p:cNvSpPr/>
          <p:nvPr/>
        </p:nvSpPr>
        <p:spPr>
          <a:xfrm>
            <a:off x="2321992" y="3991232"/>
            <a:ext cx="1150257" cy="654909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D2.2. </a:t>
            </a:r>
            <a:r>
              <a:rPr lang="en-GB" sz="2000" b="0" dirty="0"/>
              <a:t>Report on ESMs performance and ranking at regions of interest</a:t>
            </a:r>
            <a:r>
              <a:rPr lang="en-GB" sz="2000" b="0" dirty="0">
                <a:solidFill>
                  <a:schemeClr val="tx1"/>
                </a:solidFill>
              </a:rPr>
              <a:t> (sept. 2021).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AC6F68-5621-B74B-A980-33444989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23988"/>
            <a:ext cx="8816962" cy="47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fff16a71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0">
              <a:buSzPts val="1600"/>
            </a:pPr>
            <a:r>
              <a:rPr lang="en-GB" sz="2000" b="0" dirty="0">
                <a:solidFill>
                  <a:schemeClr val="tx1"/>
                </a:solidFill>
              </a:rPr>
              <a:t>D2.2. </a:t>
            </a:r>
            <a:r>
              <a:rPr lang="en-GB" sz="2000" b="0" dirty="0"/>
              <a:t>Report on ESMs performance and ranking at regions of interest</a:t>
            </a:r>
            <a:r>
              <a:rPr lang="en-GB" sz="2000" b="0" dirty="0">
                <a:solidFill>
                  <a:schemeClr val="tx1"/>
                </a:solidFill>
              </a:rPr>
              <a:t> (Sept. 2021).</a:t>
            </a: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29B7D7-0B01-4B4F-B3DA-0A384F530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Meeting with Pacific subgroup</a:t>
            </a:r>
            <a:r>
              <a:rPr lang="en-US" sz="2000" dirty="0">
                <a:sym typeface="Wingdings" pitchFamily="2" charset="2"/>
              </a:rPr>
              <a:t> (14.05.2021)</a:t>
            </a:r>
          </a:p>
          <a:p>
            <a:r>
              <a:rPr lang="en-US" sz="2000" dirty="0"/>
              <a:t>Meeting with Atlantic subgroup</a:t>
            </a:r>
            <a:r>
              <a:rPr lang="en-US" sz="2000" dirty="0">
                <a:sym typeface="Wingdings" pitchFamily="2" charset="2"/>
              </a:rPr>
              <a:t> (10.06.2021)</a:t>
            </a:r>
          </a:p>
          <a:p>
            <a:r>
              <a:rPr lang="en-US" sz="2000" dirty="0">
                <a:sym typeface="Wingdings" pitchFamily="2" charset="2"/>
              </a:rPr>
              <a:t>Domains, temporal scale, and key parameters defined.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image4.png">
            <a:extLst>
              <a:ext uri="{FF2B5EF4-FFF2-40B4-BE49-F238E27FC236}">
                <a16:creationId xmlns:a16="http://schemas.microsoft.com/office/drawing/2014/main" id="{5810DAFD-1A41-A147-B796-175EA6681F95}"/>
              </a:ext>
            </a:extLst>
          </p:cNvPr>
          <p:cNvPicPr/>
          <p:nvPr/>
        </p:nvPicPr>
        <p:blipFill rotWithShape="1">
          <a:blip r:embed="rId3"/>
          <a:srcRect l="2934" t="13873" r="5917" b="12525"/>
          <a:stretch/>
        </p:blipFill>
        <p:spPr>
          <a:xfrm>
            <a:off x="5318236" y="3429000"/>
            <a:ext cx="5002483" cy="2842553"/>
          </a:xfrm>
          <a:prstGeom prst="rect">
            <a:avLst/>
          </a:prstGeom>
          <a:ln/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338353C-A0B8-E04B-BD38-1267BA94B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43" t="3959" r="41443" b="76858"/>
          <a:stretch/>
        </p:blipFill>
        <p:spPr>
          <a:xfrm>
            <a:off x="1681526" y="3523590"/>
            <a:ext cx="2835426" cy="26486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DC0750-A8A2-3A47-BF14-3BAEC144CE7C}"/>
              </a:ext>
            </a:extLst>
          </p:cNvPr>
          <p:cNvSpPr/>
          <p:nvPr/>
        </p:nvSpPr>
        <p:spPr>
          <a:xfrm>
            <a:off x="3391889" y="3764478"/>
            <a:ext cx="771896" cy="2054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94EF7B-3834-4D4E-8190-31F657275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20844"/>
              </p:ext>
            </p:extLst>
          </p:nvPr>
        </p:nvGraphicFramePr>
        <p:xfrm>
          <a:off x="1585914" y="1143006"/>
          <a:ext cx="8643936" cy="5086350"/>
        </p:xfrm>
        <a:graphic>
          <a:graphicData uri="http://schemas.openxmlformats.org/drawingml/2006/table">
            <a:tbl>
              <a:tblPr/>
              <a:tblGrid>
                <a:gridCol w="878594">
                  <a:extLst>
                    <a:ext uri="{9D8B030D-6E8A-4147-A177-3AD203B41FA5}">
                      <a16:colId xmlns:a16="http://schemas.microsoft.com/office/drawing/2014/main" val="463672292"/>
                    </a:ext>
                  </a:extLst>
                </a:gridCol>
                <a:gridCol w="665601">
                  <a:extLst>
                    <a:ext uri="{9D8B030D-6E8A-4147-A177-3AD203B41FA5}">
                      <a16:colId xmlns:a16="http://schemas.microsoft.com/office/drawing/2014/main" val="939629843"/>
                    </a:ext>
                  </a:extLst>
                </a:gridCol>
                <a:gridCol w="798721">
                  <a:extLst>
                    <a:ext uri="{9D8B030D-6E8A-4147-A177-3AD203B41FA5}">
                      <a16:colId xmlns:a16="http://schemas.microsoft.com/office/drawing/2014/main" val="660188093"/>
                    </a:ext>
                  </a:extLst>
                </a:gridCol>
                <a:gridCol w="763222">
                  <a:extLst>
                    <a:ext uri="{9D8B030D-6E8A-4147-A177-3AD203B41FA5}">
                      <a16:colId xmlns:a16="http://schemas.microsoft.com/office/drawing/2014/main" val="1516337757"/>
                    </a:ext>
                  </a:extLst>
                </a:gridCol>
                <a:gridCol w="656726">
                  <a:extLst>
                    <a:ext uri="{9D8B030D-6E8A-4147-A177-3AD203B41FA5}">
                      <a16:colId xmlns:a16="http://schemas.microsoft.com/office/drawing/2014/main" val="2004481349"/>
                    </a:ext>
                  </a:extLst>
                </a:gridCol>
                <a:gridCol w="621228">
                  <a:extLst>
                    <a:ext uri="{9D8B030D-6E8A-4147-A177-3AD203B41FA5}">
                      <a16:colId xmlns:a16="http://schemas.microsoft.com/office/drawing/2014/main" val="3253643561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4159508528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2587236247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4164003839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2167015338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3402528895"/>
                    </a:ext>
                  </a:extLst>
                </a:gridCol>
                <a:gridCol w="709974">
                  <a:extLst>
                    <a:ext uri="{9D8B030D-6E8A-4147-A177-3AD203B41FA5}">
                      <a16:colId xmlns:a16="http://schemas.microsoft.com/office/drawing/2014/main" val="1487383439"/>
                    </a:ext>
                  </a:extLst>
                </a:gridCol>
              </a:tblGrid>
              <a:tr h="26979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model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variant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tos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fgco2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intpp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thetao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no3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o2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dissic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talk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822331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ACCESS-ESM1-5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975306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CanESM5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r1i1p2f1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57824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CanESM5-CanOE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r1i1p2f1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87083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CESM2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r4i1p1f1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906947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CESM2-WACCM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220332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CMCC-ESM2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156779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CNRM-ESM2-1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r1i1p1f2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39487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EC-Earth3-CC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610555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GFDL-CM4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96274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GFDL-ESM4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64662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IPSL-CM6A-LR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531128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MPI-ESM1-2-HR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501879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MPI-ESM1-2-LR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498839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MRI-ESM2-0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r1i2p1f1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(Oyr)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95498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NorESM2-LM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r1i1p1f1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59274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UKESM1-0-LL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r1i1p1f2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283681"/>
                  </a:ext>
                </a:extLst>
              </a:tr>
              <a:tr h="49992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</a:t>
                      </a: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br>
                        <a:rPr lang="en-US" sz="1200">
                          <a:effectLst/>
                        </a:rPr>
                      </a:br>
                      <a:endParaRPr lang="en-US" sz="1200">
                        <a:effectLst/>
                      </a:endParaRPr>
                    </a:p>
                  </a:txBody>
                  <a:tcPr marL="10521" marR="10521" marT="10521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ESACCI-SST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Landschuetzer 2016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Eppley</a:t>
                      </a:r>
                      <a:endParaRPr lang="en-US" sz="12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MODIS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WOA18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WOA18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WOA18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WOA18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GLODAP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GLODAP</a:t>
                      </a:r>
                      <a:endParaRPr lang="en-US" sz="120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GLODAP</a:t>
                      </a:r>
                      <a:endParaRPr lang="en-US" sz="1200" dirty="0">
                        <a:effectLst/>
                      </a:endParaRPr>
                    </a:p>
                  </a:txBody>
                  <a:tcPr marL="52603" marR="52603" marT="52603" marB="5260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092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30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20302</TotalTime>
  <Words>1157</Words>
  <Application>Microsoft Macintosh PowerPoint</Application>
  <PresentationFormat>Widescreen</PresentationFormat>
  <Paragraphs>313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WP2. Earth system models at regional scales</vt:lpstr>
      <vt:lpstr>WP2 Objectives</vt:lpstr>
      <vt:lpstr>WP2 Tasks</vt:lpstr>
      <vt:lpstr>WP2 Milestones &amp; Deliverables</vt:lpstr>
      <vt:lpstr>D2.1. Validation toolkit for the evaluation of ESM performance at regional scale (April 2021). Delivered.</vt:lpstr>
      <vt:lpstr>D2.1. Validation toolkit for the evaluation of ESM performance at regional scale (April 2021). Delivered.</vt:lpstr>
      <vt:lpstr>D2.2. Report on ESMs performance and ranking at regions of interest (sept. 2021).</vt:lpstr>
      <vt:lpstr>D2.2. Report on ESMs performance and ranking at regions of interest (Sept. 2021).</vt:lpstr>
      <vt:lpstr>PowerPoint Presentation</vt:lpstr>
      <vt:lpstr>D2.2. Report on ESMs performance and ranking at regions of interest (sept. 2021).</vt:lpstr>
      <vt:lpstr>D2.2. Report on ESMs performance and ranking at regions of interest (sept. 2021).</vt:lpstr>
      <vt:lpstr>D2.2. Report on ESMs performance and ranking at regions of interest (sept. 2021).</vt:lpstr>
      <vt:lpstr>T2.3. Benchmark for each regional system from ESM projection data  T2.4. Analysis of natural variability as a proxy for potential thresholds </vt:lpstr>
      <vt:lpstr>T2.4. Analysis of natural variability as a proxy for potential thresholds </vt:lpstr>
      <vt:lpstr>T2.4. Analysis of natural variability as a proxy for potential thresholds </vt:lpstr>
      <vt:lpstr>T2.4. Analysis of natural variability as a proxy for potential thresholds </vt:lpstr>
      <vt:lpstr>T2.5. Identify potential emergent constraints</vt:lpstr>
      <vt:lpstr>T2.5. Identify potential emergent constraints</vt:lpstr>
      <vt:lpstr>WP2 remaining tasks</vt:lpstr>
      <vt:lpstr>Summary</vt:lpstr>
      <vt:lpstr>T2.6. Identify large-scale patterns and teleconnections with impacts on regional scales </vt:lpstr>
      <vt:lpstr>T2.6. Identify large-scale patterns and teleconnections with impacts on regional scales </vt:lpstr>
      <vt:lpstr>T2.3. Benchmark for each regional system from ESM projection data  T2.4. Analysis of natural variability as a proxy for potential thresholds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WP2 Objectives</dc:title>
  <dc:creator>Momme Butenschön</dc:creator>
  <cp:lastModifiedBy>Jerry Tjiputra</cp:lastModifiedBy>
  <cp:revision>88</cp:revision>
  <dcterms:created xsi:type="dcterms:W3CDTF">2020-06-04T11:55:32Z</dcterms:created>
  <dcterms:modified xsi:type="dcterms:W3CDTF">2022-10-11T12:13:23Z</dcterms:modified>
</cp:coreProperties>
</file>