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79" r:id="rId2"/>
    <p:sldId id="259" r:id="rId3"/>
    <p:sldId id="271" r:id="rId4"/>
    <p:sldId id="289" r:id="rId5"/>
    <p:sldId id="310" r:id="rId6"/>
    <p:sldId id="323" r:id="rId7"/>
    <p:sldId id="261" r:id="rId8"/>
    <p:sldId id="270" r:id="rId9"/>
    <p:sldId id="262" r:id="rId10"/>
    <p:sldId id="303" r:id="rId11"/>
    <p:sldId id="324" r:id="rId12"/>
    <p:sldId id="322" r:id="rId13"/>
    <p:sldId id="267" r:id="rId14"/>
    <p:sldId id="312" r:id="rId15"/>
    <p:sldId id="311" r:id="rId16"/>
    <p:sldId id="313" r:id="rId17"/>
    <p:sldId id="275" r:id="rId18"/>
    <p:sldId id="265" r:id="rId19"/>
    <p:sldId id="285" r:id="rId20"/>
    <p:sldId id="264" r:id="rId21"/>
    <p:sldId id="314" r:id="rId22"/>
    <p:sldId id="315" r:id="rId23"/>
    <p:sldId id="318" r:id="rId24"/>
    <p:sldId id="319" r:id="rId25"/>
    <p:sldId id="317" r:id="rId26"/>
    <p:sldId id="321" r:id="rId27"/>
    <p:sldId id="320" r:id="rId28"/>
    <p:sldId id="283" r:id="rId29"/>
    <p:sldId id="325" r:id="rId30"/>
    <p:sldId id="260" r:id="rId31"/>
    <p:sldId id="284" r:id="rId32"/>
    <p:sldId id="316" r:id="rId33"/>
    <p:sldId id="281" r:id="rId34"/>
    <p:sldId id="277" r:id="rId35"/>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82"/>
    <p:restoredTop sz="94535"/>
  </p:normalViewPr>
  <p:slideViewPr>
    <p:cSldViewPr snapToGrid="0">
      <p:cViewPr>
        <p:scale>
          <a:sx n="97" d="100"/>
          <a:sy n="97" d="100"/>
        </p:scale>
        <p:origin x="424" y="32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8DD97-5F1E-6146-98F5-E01D3AA4ED7B}" type="datetimeFigureOut">
              <a:rPr lang="en-NO" smtClean="0"/>
              <a:t>21/05/2026</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019C9B-27B9-3C41-AD7A-E4D7E6FA6E63}" type="slidenum">
              <a:rPr lang="en-NO" smtClean="0"/>
              <a:t>‹#›</a:t>
            </a:fld>
            <a:endParaRPr lang="en-NO"/>
          </a:p>
        </p:txBody>
      </p:sp>
    </p:spTree>
    <p:extLst>
      <p:ext uri="{BB962C8B-B14F-4D97-AF65-F5344CB8AC3E}">
        <p14:creationId xmlns:p14="http://schemas.microsoft.com/office/powerpoint/2010/main" val="2787036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BF3A-C711-DECA-6088-42C21A45BB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O"/>
          </a:p>
        </p:txBody>
      </p:sp>
      <p:sp>
        <p:nvSpPr>
          <p:cNvPr id="3" name="Subtitle 2">
            <a:extLst>
              <a:ext uri="{FF2B5EF4-FFF2-40B4-BE49-F238E27FC236}">
                <a16:creationId xmlns:a16="http://schemas.microsoft.com/office/drawing/2014/main" id="{71E648ED-DB08-D4F0-0909-7D2B7F3A38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O"/>
          </a:p>
        </p:txBody>
      </p:sp>
      <p:sp>
        <p:nvSpPr>
          <p:cNvPr id="4" name="Date Placeholder 3">
            <a:extLst>
              <a:ext uri="{FF2B5EF4-FFF2-40B4-BE49-F238E27FC236}">
                <a16:creationId xmlns:a16="http://schemas.microsoft.com/office/drawing/2014/main" id="{E23B9BDB-A6C5-84E8-1B45-A7AC1202EB94}"/>
              </a:ext>
            </a:extLst>
          </p:cNvPr>
          <p:cNvSpPr>
            <a:spLocks noGrp="1"/>
          </p:cNvSpPr>
          <p:nvPr>
            <p:ph type="dt" sz="half" idx="10"/>
          </p:nvPr>
        </p:nvSpPr>
        <p:spPr/>
        <p:txBody>
          <a:bodyPr/>
          <a:lstStyle/>
          <a:p>
            <a:fld id="{A63E528D-7850-A548-AA35-DF717E7CD7E0}" type="datetime1">
              <a:rPr lang="nb-NO" smtClean="0"/>
              <a:t>22.05.2026</a:t>
            </a:fld>
            <a:endParaRPr lang="en-NO"/>
          </a:p>
        </p:txBody>
      </p:sp>
      <p:sp>
        <p:nvSpPr>
          <p:cNvPr id="5" name="Footer Placeholder 4">
            <a:extLst>
              <a:ext uri="{FF2B5EF4-FFF2-40B4-BE49-F238E27FC236}">
                <a16:creationId xmlns:a16="http://schemas.microsoft.com/office/drawing/2014/main" id="{0BC7720C-EB05-E20B-FB66-52D33E79BF4C}"/>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9F8CBD1-128B-E971-5D0F-E96CB22A8055}"/>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245090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5499-C79F-C8B1-8ED0-268BD64C4E76}"/>
              </a:ext>
            </a:extLst>
          </p:cNvPr>
          <p:cNvSpPr>
            <a:spLocks noGrp="1"/>
          </p:cNvSpPr>
          <p:nvPr>
            <p:ph type="title"/>
          </p:nvPr>
        </p:nvSpPr>
        <p:spPr/>
        <p:txBody>
          <a:bodyPr/>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1ECF8913-2828-9072-51FF-8FE5A7C764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3C070B8E-9159-A5A5-659D-A5D779BBC736}"/>
              </a:ext>
            </a:extLst>
          </p:cNvPr>
          <p:cNvSpPr>
            <a:spLocks noGrp="1"/>
          </p:cNvSpPr>
          <p:nvPr>
            <p:ph type="dt" sz="half" idx="10"/>
          </p:nvPr>
        </p:nvSpPr>
        <p:spPr/>
        <p:txBody>
          <a:bodyPr/>
          <a:lstStyle/>
          <a:p>
            <a:fld id="{DEAC6544-3CCE-B641-812B-CD5581A5191D}" type="datetime1">
              <a:rPr lang="nb-NO" smtClean="0"/>
              <a:t>22.05.2026</a:t>
            </a:fld>
            <a:endParaRPr lang="en-NO"/>
          </a:p>
        </p:txBody>
      </p:sp>
      <p:sp>
        <p:nvSpPr>
          <p:cNvPr id="5" name="Footer Placeholder 4">
            <a:extLst>
              <a:ext uri="{FF2B5EF4-FFF2-40B4-BE49-F238E27FC236}">
                <a16:creationId xmlns:a16="http://schemas.microsoft.com/office/drawing/2014/main" id="{38DE7961-D36E-B1DA-B467-886285DC4CC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B444E6E9-D1E4-FCEF-559C-0133923D0573}"/>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32261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F70D6-B273-18AE-575A-C6E5148644B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O"/>
          </a:p>
        </p:txBody>
      </p:sp>
      <p:sp>
        <p:nvSpPr>
          <p:cNvPr id="3" name="Vertical Text Placeholder 2">
            <a:extLst>
              <a:ext uri="{FF2B5EF4-FFF2-40B4-BE49-F238E27FC236}">
                <a16:creationId xmlns:a16="http://schemas.microsoft.com/office/drawing/2014/main" id="{3277C856-2206-A9C6-4E03-7412D4672E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AC6D1E59-4487-2292-E2B9-8B573D68099B}"/>
              </a:ext>
            </a:extLst>
          </p:cNvPr>
          <p:cNvSpPr>
            <a:spLocks noGrp="1"/>
          </p:cNvSpPr>
          <p:nvPr>
            <p:ph type="dt" sz="half" idx="10"/>
          </p:nvPr>
        </p:nvSpPr>
        <p:spPr/>
        <p:txBody>
          <a:bodyPr/>
          <a:lstStyle/>
          <a:p>
            <a:fld id="{FC048BBC-A2BB-B846-9170-7A0DA4DAF0E7}" type="datetime1">
              <a:rPr lang="nb-NO" smtClean="0"/>
              <a:t>22.05.2026</a:t>
            </a:fld>
            <a:endParaRPr lang="en-NO"/>
          </a:p>
        </p:txBody>
      </p:sp>
      <p:sp>
        <p:nvSpPr>
          <p:cNvPr id="5" name="Footer Placeholder 4">
            <a:extLst>
              <a:ext uri="{FF2B5EF4-FFF2-40B4-BE49-F238E27FC236}">
                <a16:creationId xmlns:a16="http://schemas.microsoft.com/office/drawing/2014/main" id="{7B9C9EF3-51E4-0F87-4415-8390C980AFFC}"/>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CB5B9F85-2295-3A98-45EB-D93DB1D34569}"/>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28961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8CD2CF-D48D-D6BE-88E3-BFF2AF0103DB}"/>
              </a:ext>
            </a:extLst>
          </p:cNvPr>
          <p:cNvSpPr txBox="1">
            <a:spLocks noGrp="1"/>
          </p:cNvSpPr>
          <p:nvPr>
            <p:ph type="dt" sz="half" idx="7"/>
          </p:nvPr>
        </p:nvSpPr>
        <p:spPr/>
        <p:txBody>
          <a:bodyPr/>
          <a:lstStyle>
            <a:lvl1pPr>
              <a:defRPr/>
            </a:lvl1pPr>
          </a:lstStyle>
          <a:p>
            <a:pPr lvl="0"/>
            <a:fld id="{54F765B9-95EC-4C4D-A59F-4D814AA6CA74}" type="datetime1">
              <a:rPr lang="nb-NO" smtClean="0"/>
              <a:t>22.05.2026</a:t>
            </a:fld>
            <a:endParaRPr lang="en-US"/>
          </a:p>
        </p:txBody>
      </p:sp>
      <p:sp>
        <p:nvSpPr>
          <p:cNvPr id="3" name="Footer Placeholder 4">
            <a:extLst>
              <a:ext uri="{FF2B5EF4-FFF2-40B4-BE49-F238E27FC236}">
                <a16:creationId xmlns:a16="http://schemas.microsoft.com/office/drawing/2014/main" id="{FD225608-1483-129D-CC58-8D218EB5F1E5}"/>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AD8BEEA9-8B7C-6F86-FE85-83AB92129433}"/>
              </a:ext>
            </a:extLst>
          </p:cNvPr>
          <p:cNvSpPr txBox="1">
            <a:spLocks noGrp="1"/>
          </p:cNvSpPr>
          <p:nvPr>
            <p:ph type="sldNum" sz="quarter" idx="8"/>
          </p:nvPr>
        </p:nvSpPr>
        <p:spPr>
          <a:xfrm>
            <a:off x="9324583" y="6051263"/>
            <a:ext cx="2743200" cy="365125"/>
          </a:xfrm>
        </p:spPr>
        <p:txBody>
          <a:bodyPr/>
          <a:lstStyle>
            <a:lvl1pPr>
              <a:defRPr/>
            </a:lvl1pPr>
          </a:lstStyle>
          <a:p>
            <a:pPr lvl="0"/>
            <a:fld id="{88FB1591-788A-424C-8C72-D007F068309D}" type="slidenum">
              <a:rPr smtClean="0"/>
              <a:t>‹#›</a:t>
            </a:fld>
            <a:r>
              <a:rPr lang="nb-NO" dirty="0"/>
              <a:t>/33</a:t>
            </a:r>
            <a:endParaRPr lang="en-US" dirty="0"/>
          </a:p>
        </p:txBody>
      </p:sp>
    </p:spTree>
    <p:extLst>
      <p:ext uri="{BB962C8B-B14F-4D97-AF65-F5344CB8AC3E}">
        <p14:creationId xmlns:p14="http://schemas.microsoft.com/office/powerpoint/2010/main" val="186799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8CD2CF-D48D-D6BE-88E3-BFF2AF0103DB}"/>
              </a:ext>
            </a:extLst>
          </p:cNvPr>
          <p:cNvSpPr txBox="1">
            <a:spLocks noGrp="1"/>
          </p:cNvSpPr>
          <p:nvPr>
            <p:ph type="dt" sz="half" idx="7"/>
          </p:nvPr>
        </p:nvSpPr>
        <p:spPr/>
        <p:txBody>
          <a:bodyPr/>
          <a:lstStyle>
            <a:lvl1pPr>
              <a:defRPr/>
            </a:lvl1pPr>
          </a:lstStyle>
          <a:p>
            <a:pPr lvl="0"/>
            <a:fld id="{D60177D9-01AD-4E4A-BEDE-4C24425F9060}" type="datetime1">
              <a:rPr lang="nb-NO" smtClean="0"/>
              <a:t>22.05.2026</a:t>
            </a:fld>
            <a:endParaRPr lang="en-US"/>
          </a:p>
        </p:txBody>
      </p:sp>
      <p:sp>
        <p:nvSpPr>
          <p:cNvPr id="3" name="Footer Placeholder 4">
            <a:extLst>
              <a:ext uri="{FF2B5EF4-FFF2-40B4-BE49-F238E27FC236}">
                <a16:creationId xmlns:a16="http://schemas.microsoft.com/office/drawing/2014/main" id="{FD225608-1483-129D-CC58-8D218EB5F1E5}"/>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AD8BEEA9-8B7C-6F86-FE85-83AB92129433}"/>
              </a:ext>
            </a:extLst>
          </p:cNvPr>
          <p:cNvSpPr txBox="1">
            <a:spLocks noGrp="1"/>
          </p:cNvSpPr>
          <p:nvPr>
            <p:ph type="sldNum" sz="quarter" idx="8"/>
          </p:nvPr>
        </p:nvSpPr>
        <p:spPr>
          <a:xfrm>
            <a:off x="9324583" y="6051263"/>
            <a:ext cx="2743200" cy="365125"/>
          </a:xfrm>
        </p:spPr>
        <p:txBody>
          <a:bodyPr/>
          <a:lstStyle>
            <a:lvl1pPr>
              <a:defRPr/>
            </a:lvl1pPr>
          </a:lstStyle>
          <a:p>
            <a:pPr lvl="0"/>
            <a:fld id="{88FB1591-788A-424C-8C72-D007F068309D}" type="slidenum">
              <a:rPr smtClean="0"/>
              <a:t>‹#›</a:t>
            </a:fld>
            <a:r>
              <a:rPr lang="nb-NO" dirty="0"/>
              <a:t>/33</a:t>
            </a:r>
            <a:endParaRPr lang="en-US" dirty="0"/>
          </a:p>
        </p:txBody>
      </p:sp>
    </p:spTree>
    <p:extLst>
      <p:ext uri="{BB962C8B-B14F-4D97-AF65-F5344CB8AC3E}">
        <p14:creationId xmlns:p14="http://schemas.microsoft.com/office/powerpoint/2010/main" val="2109310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FCA8E5-E18A-CE16-5E41-5DFCD1DEA5CD}"/>
              </a:ext>
            </a:extLst>
          </p:cNvPr>
          <p:cNvSpPr txBox="1">
            <a:spLocks noGrp="1"/>
          </p:cNvSpPr>
          <p:nvPr>
            <p:ph type="dt" sz="half" idx="7"/>
          </p:nvPr>
        </p:nvSpPr>
        <p:spPr/>
        <p:txBody>
          <a:bodyPr/>
          <a:lstStyle>
            <a:lvl1pPr>
              <a:defRPr/>
            </a:lvl1pPr>
          </a:lstStyle>
          <a:p>
            <a:pPr lvl="0"/>
            <a:fld id="{66F81255-92C0-F544-B60B-E5DD83E8100F}" type="datetime1">
              <a:rPr lang="nb-NO" smtClean="0"/>
              <a:t>22.05.2026</a:t>
            </a:fld>
            <a:endParaRPr lang="en-US"/>
          </a:p>
        </p:txBody>
      </p:sp>
      <p:sp>
        <p:nvSpPr>
          <p:cNvPr id="3" name="Footer Placeholder 4">
            <a:extLst>
              <a:ext uri="{FF2B5EF4-FFF2-40B4-BE49-F238E27FC236}">
                <a16:creationId xmlns:a16="http://schemas.microsoft.com/office/drawing/2014/main" id="{EDE8FCBF-EA4C-E06A-23F5-61FAD8D45CEA}"/>
              </a:ext>
            </a:extLst>
          </p:cNvPr>
          <p:cNvSpPr txBox="1">
            <a:spLocks noGrp="1"/>
          </p:cNvSpPr>
          <p:nvPr>
            <p:ph type="ftr" sz="quarter" idx="9"/>
          </p:nvPr>
        </p:nvSpPr>
        <p:spPr/>
        <p:txBody>
          <a:bodyPr/>
          <a:lstStyle>
            <a:lvl1pPr>
              <a:defRPr/>
            </a:lvl1pPr>
          </a:lstStyle>
          <a:p>
            <a:pPr lvl="0"/>
            <a:endParaRPr lang="en-US"/>
          </a:p>
        </p:txBody>
      </p:sp>
      <p:sp>
        <p:nvSpPr>
          <p:cNvPr id="4" name="Slide Number Placeholder 5">
            <a:extLst>
              <a:ext uri="{FF2B5EF4-FFF2-40B4-BE49-F238E27FC236}">
                <a16:creationId xmlns:a16="http://schemas.microsoft.com/office/drawing/2014/main" id="{F5E70096-794B-3D35-69BA-91AB57D388D9}"/>
              </a:ext>
            </a:extLst>
          </p:cNvPr>
          <p:cNvSpPr txBox="1">
            <a:spLocks noGrp="1"/>
          </p:cNvSpPr>
          <p:nvPr>
            <p:ph type="sldNum" sz="quarter" idx="8"/>
          </p:nvPr>
        </p:nvSpPr>
        <p:spPr/>
        <p:txBody>
          <a:bodyPr/>
          <a:lstStyle>
            <a:lvl1pPr>
              <a:defRPr/>
            </a:lvl1pPr>
          </a:lstStyle>
          <a:p>
            <a:pPr lvl="0"/>
            <a:fld id="{E927C19B-80D0-9441-950C-AC884D4B6AF2}" type="slidenum">
              <a:t>‹#›</a:t>
            </a:fld>
            <a:endParaRPr lang="en-US"/>
          </a:p>
        </p:txBody>
      </p:sp>
    </p:spTree>
    <p:extLst>
      <p:ext uri="{BB962C8B-B14F-4D97-AF65-F5344CB8AC3E}">
        <p14:creationId xmlns:p14="http://schemas.microsoft.com/office/powerpoint/2010/main" val="199455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1BF2-ED78-408A-B4A6-2A3F4C2799E1}"/>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DFF9948C-8F17-5A18-6451-43CA6641989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562754E6-F1C7-E778-3EB4-5E235ADA8470}"/>
              </a:ext>
            </a:extLst>
          </p:cNvPr>
          <p:cNvSpPr>
            <a:spLocks noGrp="1"/>
          </p:cNvSpPr>
          <p:nvPr>
            <p:ph type="dt" sz="half" idx="10"/>
          </p:nvPr>
        </p:nvSpPr>
        <p:spPr/>
        <p:txBody>
          <a:bodyPr/>
          <a:lstStyle/>
          <a:p>
            <a:fld id="{664519A4-03E5-D244-8511-4F35BF50ECD6}" type="datetime1">
              <a:rPr lang="nb-NO" smtClean="0"/>
              <a:t>22.05.2026</a:t>
            </a:fld>
            <a:endParaRPr lang="en-NO"/>
          </a:p>
        </p:txBody>
      </p:sp>
      <p:sp>
        <p:nvSpPr>
          <p:cNvPr id="5" name="Footer Placeholder 4">
            <a:extLst>
              <a:ext uri="{FF2B5EF4-FFF2-40B4-BE49-F238E27FC236}">
                <a16:creationId xmlns:a16="http://schemas.microsoft.com/office/drawing/2014/main" id="{1F08E1BD-A515-40E1-446C-F3BE940DBD16}"/>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1CFBEF08-97E7-AB83-12A7-E40DD97842D7}"/>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247322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5E98-DC5C-44B1-0FBF-2114FF3C0BB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43A80911-CD7F-0925-6B0A-70190770E6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8F13B6-089B-10D9-31DA-9F5449BF68E3}"/>
              </a:ext>
            </a:extLst>
          </p:cNvPr>
          <p:cNvSpPr>
            <a:spLocks noGrp="1"/>
          </p:cNvSpPr>
          <p:nvPr>
            <p:ph type="dt" sz="half" idx="10"/>
          </p:nvPr>
        </p:nvSpPr>
        <p:spPr/>
        <p:txBody>
          <a:bodyPr/>
          <a:lstStyle/>
          <a:p>
            <a:fld id="{384A375E-822F-1646-ADC8-FB17116F8A33}" type="datetime1">
              <a:rPr lang="nb-NO" smtClean="0"/>
              <a:t>22.05.2026</a:t>
            </a:fld>
            <a:endParaRPr lang="en-NO"/>
          </a:p>
        </p:txBody>
      </p:sp>
      <p:sp>
        <p:nvSpPr>
          <p:cNvPr id="5" name="Footer Placeholder 4">
            <a:extLst>
              <a:ext uri="{FF2B5EF4-FFF2-40B4-BE49-F238E27FC236}">
                <a16:creationId xmlns:a16="http://schemas.microsoft.com/office/drawing/2014/main" id="{6E497E06-9CEE-49C4-641F-B64F8D47655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F32065FB-6718-1074-F3CA-379BAD19F345}"/>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3203216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9C00-0BCD-7378-E7A6-22E53720B22D}"/>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4417AA70-EF8B-ED24-D75D-4963111202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A62B88F5-19C9-D30D-4661-B5CBB4D0080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1705B9BA-9186-C372-53F7-5A89F57D7E41}"/>
              </a:ext>
            </a:extLst>
          </p:cNvPr>
          <p:cNvSpPr>
            <a:spLocks noGrp="1"/>
          </p:cNvSpPr>
          <p:nvPr>
            <p:ph type="dt" sz="half" idx="10"/>
          </p:nvPr>
        </p:nvSpPr>
        <p:spPr/>
        <p:txBody>
          <a:bodyPr/>
          <a:lstStyle/>
          <a:p>
            <a:fld id="{607DA55F-1CB5-184D-ACA1-2718CD383272}" type="datetime1">
              <a:rPr lang="nb-NO" smtClean="0"/>
              <a:t>22.05.2026</a:t>
            </a:fld>
            <a:endParaRPr lang="en-NO"/>
          </a:p>
        </p:txBody>
      </p:sp>
      <p:sp>
        <p:nvSpPr>
          <p:cNvPr id="6" name="Footer Placeholder 5">
            <a:extLst>
              <a:ext uri="{FF2B5EF4-FFF2-40B4-BE49-F238E27FC236}">
                <a16:creationId xmlns:a16="http://schemas.microsoft.com/office/drawing/2014/main" id="{02A99F7C-64F9-251E-C8B7-227F74438729}"/>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DC584C36-8944-2D62-8CD1-EE6BAD894985}"/>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2661551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B042-BF69-6456-42E6-582F5BFE2FEE}"/>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FC694DFD-5EBD-49EF-F465-69E51D73B4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D58A611-1977-80A0-E5FC-1B8B05ED91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0C67C99C-568B-77B7-7E2F-EB83D740C0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791AE5D-51EA-21B0-E133-408FAE28A7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53405E79-EEF2-31DF-1367-73A40817C51D}"/>
              </a:ext>
            </a:extLst>
          </p:cNvPr>
          <p:cNvSpPr>
            <a:spLocks noGrp="1"/>
          </p:cNvSpPr>
          <p:nvPr>
            <p:ph type="dt" sz="half" idx="10"/>
          </p:nvPr>
        </p:nvSpPr>
        <p:spPr/>
        <p:txBody>
          <a:bodyPr/>
          <a:lstStyle/>
          <a:p>
            <a:fld id="{B9E323E7-9A91-3E4F-9231-164CEE8E811F}" type="datetime1">
              <a:rPr lang="nb-NO" smtClean="0"/>
              <a:t>22.05.2026</a:t>
            </a:fld>
            <a:endParaRPr lang="en-NO"/>
          </a:p>
        </p:txBody>
      </p:sp>
      <p:sp>
        <p:nvSpPr>
          <p:cNvPr id="8" name="Footer Placeholder 7">
            <a:extLst>
              <a:ext uri="{FF2B5EF4-FFF2-40B4-BE49-F238E27FC236}">
                <a16:creationId xmlns:a16="http://schemas.microsoft.com/office/drawing/2014/main" id="{FE0B4A5E-F398-56A7-7E29-894BCA93E16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A3E58CD2-CF74-0F3E-6C55-5433D0E72508}"/>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2433538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3B75-E99A-76B4-F288-BFC03AE42747}"/>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D3C54816-8AFA-3370-AE44-A43CD854A7B1}"/>
              </a:ext>
            </a:extLst>
          </p:cNvPr>
          <p:cNvSpPr>
            <a:spLocks noGrp="1"/>
          </p:cNvSpPr>
          <p:nvPr>
            <p:ph type="dt" sz="half" idx="10"/>
          </p:nvPr>
        </p:nvSpPr>
        <p:spPr/>
        <p:txBody>
          <a:bodyPr/>
          <a:lstStyle/>
          <a:p>
            <a:fld id="{F5D8D303-058C-8649-87C7-E72A2B8D7C06}" type="datetime1">
              <a:rPr lang="nb-NO" smtClean="0"/>
              <a:t>22.05.2026</a:t>
            </a:fld>
            <a:endParaRPr lang="en-NO"/>
          </a:p>
        </p:txBody>
      </p:sp>
      <p:sp>
        <p:nvSpPr>
          <p:cNvPr id="4" name="Footer Placeholder 3">
            <a:extLst>
              <a:ext uri="{FF2B5EF4-FFF2-40B4-BE49-F238E27FC236}">
                <a16:creationId xmlns:a16="http://schemas.microsoft.com/office/drawing/2014/main" id="{9E2BDF66-F834-6A0E-C2FE-F1377AA7B670}"/>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A30CA145-4A75-51EC-ECDD-A130C26AC986}"/>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48301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6B5A38-8316-B912-CAA3-A85CC43913B4}"/>
              </a:ext>
            </a:extLst>
          </p:cNvPr>
          <p:cNvSpPr>
            <a:spLocks noGrp="1"/>
          </p:cNvSpPr>
          <p:nvPr>
            <p:ph type="dt" sz="half" idx="10"/>
          </p:nvPr>
        </p:nvSpPr>
        <p:spPr/>
        <p:txBody>
          <a:bodyPr/>
          <a:lstStyle/>
          <a:p>
            <a:fld id="{543AD447-D038-2747-B59C-F6DEF9F9FD67}" type="datetime1">
              <a:rPr lang="nb-NO" smtClean="0"/>
              <a:t>22.05.2026</a:t>
            </a:fld>
            <a:endParaRPr lang="en-NO"/>
          </a:p>
        </p:txBody>
      </p:sp>
      <p:sp>
        <p:nvSpPr>
          <p:cNvPr id="3" name="Footer Placeholder 2">
            <a:extLst>
              <a:ext uri="{FF2B5EF4-FFF2-40B4-BE49-F238E27FC236}">
                <a16:creationId xmlns:a16="http://schemas.microsoft.com/office/drawing/2014/main" id="{5F64D281-9596-EA87-2AA1-7E95CD2F3DA2}"/>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ABD9BDCA-0D69-88CA-7EFA-2CDCA7537F9A}"/>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385772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24096-CAD6-E89A-F379-4FF0387981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F1C0D7B1-8150-4597-03A0-4697EB0F19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Text Placeholder 3">
            <a:extLst>
              <a:ext uri="{FF2B5EF4-FFF2-40B4-BE49-F238E27FC236}">
                <a16:creationId xmlns:a16="http://schemas.microsoft.com/office/drawing/2014/main" id="{D099BB4D-1914-0E2A-E0E3-FA0ED19CD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3B7277-C1EC-B7E0-54EC-F73C7FA1EFFE}"/>
              </a:ext>
            </a:extLst>
          </p:cNvPr>
          <p:cNvSpPr>
            <a:spLocks noGrp="1"/>
          </p:cNvSpPr>
          <p:nvPr>
            <p:ph type="dt" sz="half" idx="10"/>
          </p:nvPr>
        </p:nvSpPr>
        <p:spPr/>
        <p:txBody>
          <a:bodyPr/>
          <a:lstStyle/>
          <a:p>
            <a:fld id="{59757E99-117F-254C-87C4-E2E562F7A753}" type="datetime1">
              <a:rPr lang="nb-NO" smtClean="0"/>
              <a:t>22.05.2026</a:t>
            </a:fld>
            <a:endParaRPr lang="en-NO"/>
          </a:p>
        </p:txBody>
      </p:sp>
      <p:sp>
        <p:nvSpPr>
          <p:cNvPr id="6" name="Footer Placeholder 5">
            <a:extLst>
              <a:ext uri="{FF2B5EF4-FFF2-40B4-BE49-F238E27FC236}">
                <a16:creationId xmlns:a16="http://schemas.microsoft.com/office/drawing/2014/main" id="{4687556B-55CF-6FEB-4758-6BBD624CCBB3}"/>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65F643E6-209D-4B60-E1C8-D465B03C2A68}"/>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42182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2830-9023-0B25-A64F-7F817C204E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0A7F2B25-001F-3A91-2087-25CFE9D3E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3C5355F9-ACC3-6AE2-44E9-BEFE2FBBA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5047F8-49BA-500B-DBE5-695E3D4E2264}"/>
              </a:ext>
            </a:extLst>
          </p:cNvPr>
          <p:cNvSpPr>
            <a:spLocks noGrp="1"/>
          </p:cNvSpPr>
          <p:nvPr>
            <p:ph type="dt" sz="half" idx="10"/>
          </p:nvPr>
        </p:nvSpPr>
        <p:spPr/>
        <p:txBody>
          <a:bodyPr/>
          <a:lstStyle/>
          <a:p>
            <a:fld id="{AF61791D-8E31-BF4F-AFFA-55B0524F0708}" type="datetime1">
              <a:rPr lang="nb-NO" smtClean="0"/>
              <a:t>22.05.2026</a:t>
            </a:fld>
            <a:endParaRPr lang="en-NO"/>
          </a:p>
        </p:txBody>
      </p:sp>
      <p:sp>
        <p:nvSpPr>
          <p:cNvPr id="6" name="Footer Placeholder 5">
            <a:extLst>
              <a:ext uri="{FF2B5EF4-FFF2-40B4-BE49-F238E27FC236}">
                <a16:creationId xmlns:a16="http://schemas.microsoft.com/office/drawing/2014/main" id="{327787D9-8842-BC25-A314-852F03943074}"/>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B288652-64E4-CCC4-9F04-0076E32ADBB3}"/>
              </a:ext>
            </a:extLst>
          </p:cNvPr>
          <p:cNvSpPr>
            <a:spLocks noGrp="1"/>
          </p:cNvSpPr>
          <p:nvPr>
            <p:ph type="sldNum" sz="quarter" idx="12"/>
          </p:nvPr>
        </p:nvSpPr>
        <p:spPr/>
        <p:txBody>
          <a:bodyPr/>
          <a:lstStyle/>
          <a:p>
            <a:fld id="{FE614ED9-4D3F-8A4F-999B-C1BA47D94B7B}" type="slidenum">
              <a:rPr lang="en-NO" smtClean="0"/>
              <a:t>‹#›</a:t>
            </a:fld>
            <a:endParaRPr lang="en-NO"/>
          </a:p>
        </p:txBody>
      </p:sp>
    </p:spTree>
    <p:extLst>
      <p:ext uri="{BB962C8B-B14F-4D97-AF65-F5344CB8AC3E}">
        <p14:creationId xmlns:p14="http://schemas.microsoft.com/office/powerpoint/2010/main" val="423285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62030-5ED3-292F-DB64-0744888EC7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D8E34CEA-EC96-61DA-5F69-122BE46C72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7CA5273A-C118-E4FF-0018-901BAD0F6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9A4865-E58E-A14F-9F67-F3A6FD15A874}" type="datetime1">
              <a:rPr lang="nb-NO" smtClean="0"/>
              <a:t>22.05.2026</a:t>
            </a:fld>
            <a:endParaRPr lang="en-NO"/>
          </a:p>
        </p:txBody>
      </p:sp>
      <p:sp>
        <p:nvSpPr>
          <p:cNvPr id="5" name="Footer Placeholder 4">
            <a:extLst>
              <a:ext uri="{FF2B5EF4-FFF2-40B4-BE49-F238E27FC236}">
                <a16:creationId xmlns:a16="http://schemas.microsoft.com/office/drawing/2014/main" id="{F5E39DB0-041E-4D1A-FFCF-953CCF04D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O"/>
          </a:p>
        </p:txBody>
      </p:sp>
      <p:sp>
        <p:nvSpPr>
          <p:cNvPr id="6" name="Slide Number Placeholder 5">
            <a:extLst>
              <a:ext uri="{FF2B5EF4-FFF2-40B4-BE49-F238E27FC236}">
                <a16:creationId xmlns:a16="http://schemas.microsoft.com/office/drawing/2014/main" id="{B69B6678-E463-16E5-3234-BEED387E22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614ED9-4D3F-8A4F-999B-C1BA47D94B7B}" type="slidenum">
              <a:rPr lang="en-NO" smtClean="0"/>
              <a:t>‹#›</a:t>
            </a:fld>
            <a:endParaRPr lang="en-NO"/>
          </a:p>
        </p:txBody>
      </p:sp>
    </p:spTree>
    <p:extLst>
      <p:ext uri="{BB962C8B-B14F-4D97-AF65-F5344CB8AC3E}">
        <p14:creationId xmlns:p14="http://schemas.microsoft.com/office/powerpoint/2010/main" val="218641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0"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image" Target="../media/image14.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5.emf"/><Relationship Id="rId5" Type="http://schemas.openxmlformats.org/officeDocument/2006/relationships/image" Target="../media/image14.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6.emf"/><Relationship Id="rId5" Type="http://schemas.openxmlformats.org/officeDocument/2006/relationships/image" Target="../media/image14.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emf"/><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38.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emf"/><Relationship Id="rId7"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g"/><Relationship Id="rId10" Type="http://schemas.openxmlformats.org/officeDocument/2006/relationships/image" Target="../media/image54.png"/><Relationship Id="rId4" Type="http://schemas.openxmlformats.org/officeDocument/2006/relationships/image" Target="../media/image4.emf"/><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58.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emf"/><Relationship Id="rId7"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4.emf"/><Relationship Id="rId9" Type="http://schemas.openxmlformats.org/officeDocument/2006/relationships/image" Target="../media/image63.em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emf"/><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40.png"/><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7.emf"/><Relationship Id="rId5" Type="http://schemas.openxmlformats.org/officeDocument/2006/relationships/image" Target="../media/image14.png"/><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emf"/><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4.emf"/><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A93E-C2EB-37E4-998C-0F7F3D1257A3}"/>
            </a:ext>
          </a:extLst>
        </p:cNvPr>
        <p:cNvGrpSpPr/>
        <p:nvPr/>
      </p:nvGrpSpPr>
      <p:grpSpPr>
        <a:xfrm>
          <a:off x="0" y="0"/>
          <a:ext cx="0" cy="0"/>
          <a:chOff x="0" y="0"/>
          <a:chExt cx="0" cy="0"/>
        </a:xfrm>
      </p:grpSpPr>
      <p:sp>
        <p:nvSpPr>
          <p:cNvPr id="2" name="Rectangle 78">
            <a:extLst>
              <a:ext uri="{FF2B5EF4-FFF2-40B4-BE49-F238E27FC236}">
                <a16:creationId xmlns:a16="http://schemas.microsoft.com/office/drawing/2014/main" id="{3AD6869F-6782-B1A7-0453-9282A27026B5}"/>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734B6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sto MT"/>
            </a:endParaRPr>
          </a:p>
        </p:txBody>
      </p:sp>
      <p:cxnSp>
        <p:nvCxnSpPr>
          <p:cNvPr id="3" name="Straight Connector 80">
            <a:extLst>
              <a:ext uri="{FF2B5EF4-FFF2-40B4-BE49-F238E27FC236}">
                <a16:creationId xmlns:a16="http://schemas.microsoft.com/office/drawing/2014/main" id="{8CE3AFD2-357E-55B3-3727-6C8E7A798AE7}"/>
              </a:ext>
              <a:ext uri="{C183D7F6-B498-43B3-948B-1728B52AA6E4}">
                <adec:decorative xmlns:adec="http://schemas.microsoft.com/office/drawing/2017/decorative" val="1"/>
              </a:ext>
            </a:extLst>
          </p:cNvPr>
          <p:cNvCxnSpPr>
            <a:cxnSpLocks noMove="1" noResize="1"/>
          </p:cNvCxnSpPr>
          <p:nvPr/>
        </p:nvCxnSpPr>
        <p:spPr>
          <a:xfrm>
            <a:off x="800100" y="723903"/>
            <a:ext cx="1638303" cy="0"/>
          </a:xfrm>
          <a:prstGeom prst="straightConnector1">
            <a:avLst/>
          </a:prstGeom>
          <a:noFill/>
          <a:ln w="44448" cap="flat">
            <a:solidFill>
              <a:srgbClr val="FFFFFF"/>
            </a:solidFill>
            <a:prstDash val="solid"/>
            <a:miter/>
          </a:ln>
        </p:spPr>
      </p:cxnSp>
      <p:pic>
        <p:nvPicPr>
          <p:cNvPr id="4" name="Bilde 13" descr="Et bilde som inneholder tåke, landskap&#10;&#10;KI-generert innhold kan være feil.">
            <a:extLst>
              <a:ext uri="{FF2B5EF4-FFF2-40B4-BE49-F238E27FC236}">
                <a16:creationId xmlns:a16="http://schemas.microsoft.com/office/drawing/2014/main" id="{2EA4751F-25F9-3CCC-7A91-67EEDB9BE8C7}"/>
              </a:ext>
            </a:extLst>
          </p:cNvPr>
          <p:cNvPicPr>
            <a:picLocks noChangeAspect="1"/>
          </p:cNvPicPr>
          <p:nvPr/>
        </p:nvPicPr>
        <p:blipFill>
          <a:blip r:embed="rId2"/>
          <a:srcRect t="9090" r="9090"/>
          <a:stretch>
            <a:fillRect/>
          </a:stretch>
        </p:blipFill>
        <p:spPr>
          <a:xfrm>
            <a:off x="18" y="9"/>
            <a:ext cx="12191978" cy="6857990"/>
          </a:xfrm>
          <a:prstGeom prst="rect">
            <a:avLst/>
          </a:prstGeom>
          <a:noFill/>
          <a:ln cap="flat">
            <a:noFill/>
          </a:ln>
        </p:spPr>
      </p:pic>
      <p:sp>
        <p:nvSpPr>
          <p:cNvPr id="5" name="Rectangle 82">
            <a:extLst>
              <a:ext uri="{FF2B5EF4-FFF2-40B4-BE49-F238E27FC236}">
                <a16:creationId xmlns:a16="http://schemas.microsoft.com/office/drawing/2014/main" id="{018536A9-F061-603B-D585-B9F8922B59A2}"/>
              </a:ext>
              <a:ext uri="{C183D7F6-B498-43B3-948B-1728B52AA6E4}">
                <adec:decorative xmlns:adec="http://schemas.microsoft.com/office/drawing/2017/decorative" val="1"/>
              </a:ext>
            </a:extLst>
          </p:cNvPr>
          <p:cNvSpPr>
            <a:spLocks noMove="1" noResize="1"/>
          </p:cNvSpPr>
          <p:nvPr/>
        </p:nvSpPr>
        <p:spPr>
          <a:xfrm rot="5400013">
            <a:off x="-423803" y="423811"/>
            <a:ext cx="6858000" cy="6010378"/>
          </a:xfrm>
          <a:prstGeom prst="rect">
            <a:avLst/>
          </a:prstGeom>
          <a:gradFill>
            <a:gsLst>
              <a:gs pos="0">
                <a:srgbClr val="000000">
                  <a:alpha val="0"/>
                </a:srgbClr>
              </a:gs>
              <a:gs pos="100000">
                <a:srgbClr val="000000">
                  <a:alpha val="17000"/>
                </a:srgbClr>
              </a:gs>
            </a:gsLst>
            <a:lin ang="5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sto MT"/>
            </a:endParaRPr>
          </a:p>
        </p:txBody>
      </p:sp>
      <p:sp>
        <p:nvSpPr>
          <p:cNvPr id="6" name="TekstSylinder 14">
            <a:extLst>
              <a:ext uri="{FF2B5EF4-FFF2-40B4-BE49-F238E27FC236}">
                <a16:creationId xmlns:a16="http://schemas.microsoft.com/office/drawing/2014/main" id="{ED700FBF-6632-DDFA-1A86-10ADFBD5470D}"/>
              </a:ext>
            </a:extLst>
          </p:cNvPr>
          <p:cNvSpPr txBox="1"/>
          <p:nvPr/>
        </p:nvSpPr>
        <p:spPr>
          <a:xfrm>
            <a:off x="313784" y="908648"/>
            <a:ext cx="10328509" cy="4005456"/>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US" sz="3200" b="0" i="0" u="none" strike="noStrike" kern="1200" cap="all" spc="30" baseline="0" dirty="0">
                <a:solidFill>
                  <a:srgbClr val="FFFFFF"/>
                </a:solidFill>
                <a:uFillTx/>
                <a:latin typeface="Univers Condensed"/>
              </a:rPr>
              <a:t>Avoiding temperature overshoot by deploying stratospheric aerosol injection</a:t>
            </a:r>
          </a:p>
        </p:txBody>
      </p:sp>
      <p:cxnSp>
        <p:nvCxnSpPr>
          <p:cNvPr id="7" name="Straight Connector 84">
            <a:extLst>
              <a:ext uri="{FF2B5EF4-FFF2-40B4-BE49-F238E27FC236}">
                <a16:creationId xmlns:a16="http://schemas.microsoft.com/office/drawing/2014/main" id="{437AE69F-EB90-456E-1CF7-706AE5E0154C}"/>
              </a:ext>
              <a:ext uri="{C183D7F6-B498-43B3-948B-1728B52AA6E4}">
                <adec:decorative xmlns:adec="http://schemas.microsoft.com/office/drawing/2017/decorative" val="1"/>
              </a:ext>
            </a:extLst>
          </p:cNvPr>
          <p:cNvCxnSpPr>
            <a:cxnSpLocks noMove="1" noResize="1"/>
          </p:cNvCxnSpPr>
          <p:nvPr/>
        </p:nvCxnSpPr>
        <p:spPr>
          <a:xfrm>
            <a:off x="439003" y="727505"/>
            <a:ext cx="1638303" cy="0"/>
          </a:xfrm>
          <a:prstGeom prst="straightConnector1">
            <a:avLst/>
          </a:prstGeom>
          <a:noFill/>
          <a:ln w="44448" cap="flat">
            <a:solidFill>
              <a:srgbClr val="FFFFFF"/>
            </a:solidFill>
            <a:prstDash val="solid"/>
            <a:miter/>
          </a:ln>
        </p:spPr>
      </p:cxnSp>
      <p:sp>
        <p:nvSpPr>
          <p:cNvPr id="8" name="TekstSylinder 20">
            <a:extLst>
              <a:ext uri="{FF2B5EF4-FFF2-40B4-BE49-F238E27FC236}">
                <a16:creationId xmlns:a16="http://schemas.microsoft.com/office/drawing/2014/main" id="{CD4BC913-941C-AC78-4C4B-20B6CC627B34}"/>
              </a:ext>
            </a:extLst>
          </p:cNvPr>
          <p:cNvSpPr txBox="1"/>
          <p:nvPr/>
        </p:nvSpPr>
        <p:spPr>
          <a:xfrm>
            <a:off x="482586" y="5672142"/>
            <a:ext cx="3300407" cy="36933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800" b="0" i="0" u="none" strike="noStrike" kern="1200" cap="none" spc="0" baseline="0" dirty="0">
                <a:solidFill>
                  <a:srgbClr val="FFFFFF"/>
                </a:solidFill>
                <a:uFillTx/>
                <a:latin typeface="Calisto MT"/>
              </a:rPr>
              <a:t>Jerry Tjiputra</a:t>
            </a:r>
          </a:p>
        </p:txBody>
      </p:sp>
      <p:pic>
        <p:nvPicPr>
          <p:cNvPr id="9" name="Bilde 88">
            <a:extLst>
              <a:ext uri="{FF2B5EF4-FFF2-40B4-BE49-F238E27FC236}">
                <a16:creationId xmlns:a16="http://schemas.microsoft.com/office/drawing/2014/main" id="{8A410B51-CD75-1549-E806-F665DD0AB18A}"/>
              </a:ext>
            </a:extLst>
          </p:cNvPr>
          <p:cNvPicPr>
            <a:picLocks noChangeAspect="1"/>
          </p:cNvPicPr>
          <p:nvPr/>
        </p:nvPicPr>
        <p:blipFill>
          <a:blip r:embed="rId3"/>
          <a:stretch>
            <a:fillRect/>
          </a:stretch>
        </p:blipFill>
        <p:spPr>
          <a:xfrm>
            <a:off x="0" y="6397928"/>
            <a:ext cx="12191996" cy="460071"/>
          </a:xfrm>
          <a:prstGeom prst="rect">
            <a:avLst/>
          </a:prstGeom>
          <a:noFill/>
          <a:ln cap="flat">
            <a:noFill/>
          </a:ln>
        </p:spPr>
      </p:pic>
      <p:pic>
        <p:nvPicPr>
          <p:cNvPr id="10" name="Bilde 2">
            <a:extLst>
              <a:ext uri="{FF2B5EF4-FFF2-40B4-BE49-F238E27FC236}">
                <a16:creationId xmlns:a16="http://schemas.microsoft.com/office/drawing/2014/main" id="{BAFC6663-74AD-2DB1-8E48-09CCCF14C327}"/>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1" name="Plassholder for innhold 6">
            <a:extLst>
              <a:ext uri="{FF2B5EF4-FFF2-40B4-BE49-F238E27FC236}">
                <a16:creationId xmlns:a16="http://schemas.microsoft.com/office/drawing/2014/main" id="{2FF21954-C750-2DD5-52E7-6B1AF2D21CFD}"/>
              </a:ext>
            </a:extLst>
          </p:cNvPr>
          <p:cNvPicPr>
            <a:picLocks noChangeAspect="1"/>
          </p:cNvPicPr>
          <p:nvPr/>
        </p:nvPicPr>
        <p:blipFill>
          <a:blip r:embed="rId5"/>
          <a:stretch>
            <a:fillRect/>
          </a:stretch>
        </p:blipFill>
        <p:spPr>
          <a:xfrm>
            <a:off x="0" y="6398038"/>
            <a:ext cx="12191996" cy="459961"/>
          </a:xfrm>
          <a:prstGeom prst="rect">
            <a:avLst/>
          </a:prstGeom>
          <a:noFill/>
          <a:ln cap="flat">
            <a:noFill/>
          </a:ln>
        </p:spPr>
      </p:pic>
      <p:sp>
        <p:nvSpPr>
          <p:cNvPr id="14" name="Slide Number Placeholder 13">
            <a:extLst>
              <a:ext uri="{FF2B5EF4-FFF2-40B4-BE49-F238E27FC236}">
                <a16:creationId xmlns:a16="http://schemas.microsoft.com/office/drawing/2014/main" id="{7A2FCF65-4A0F-A3CA-B55B-F1F2EE83FBD9}"/>
              </a:ext>
            </a:extLst>
          </p:cNvPr>
          <p:cNvSpPr>
            <a:spLocks noGrp="1"/>
          </p:cNvSpPr>
          <p:nvPr>
            <p:ph type="sldNum" sz="quarter" idx="8"/>
          </p:nvPr>
        </p:nvSpPr>
        <p:spPr/>
        <p:txBody>
          <a:bodyPr/>
          <a:lstStyle/>
          <a:p>
            <a:pPr lvl="0"/>
            <a:fld id="{E927C19B-80D0-9441-950C-AC884D4B6AF2}" type="slidenum">
              <a:rPr lang="en-NO" smtClean="0"/>
              <a:t>1</a:t>
            </a:fld>
            <a:endParaRPr lang="en-NO"/>
          </a:p>
        </p:txBody>
      </p:sp>
    </p:spTree>
    <p:extLst>
      <p:ext uri="{BB962C8B-B14F-4D97-AF65-F5344CB8AC3E}">
        <p14:creationId xmlns:p14="http://schemas.microsoft.com/office/powerpoint/2010/main" val="82400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8ECD-B819-320B-58D0-EF39C5F4388C}"/>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0F7D21C0-0072-9AA1-4EDA-DE69690302EA}"/>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BB89EAF8-B9A7-D728-6382-3F3904E6503A}"/>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201E5DF7-211C-448C-8797-7A7AD3D22A05}"/>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2" name="Tittel 1">
            <a:extLst>
              <a:ext uri="{FF2B5EF4-FFF2-40B4-BE49-F238E27FC236}">
                <a16:creationId xmlns:a16="http://schemas.microsoft.com/office/drawing/2014/main" id="{51CF7B41-E806-89D7-D743-1916A52A52E9}"/>
              </a:ext>
            </a:extLst>
          </p:cNvPr>
          <p:cNvSpPr txBox="1">
            <a:spLocks/>
          </p:cNvSpPr>
          <p:nvPr/>
        </p:nvSpPr>
        <p:spPr>
          <a:xfrm>
            <a:off x="466169" y="304800"/>
            <a:ext cx="10691265" cy="773723"/>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800" dirty="0"/>
              <a:t>Geoengineering</a:t>
            </a:r>
          </a:p>
        </p:txBody>
      </p:sp>
      <p:sp>
        <p:nvSpPr>
          <p:cNvPr id="20" name="TextBox 19">
            <a:extLst>
              <a:ext uri="{FF2B5EF4-FFF2-40B4-BE49-F238E27FC236}">
                <a16:creationId xmlns:a16="http://schemas.microsoft.com/office/drawing/2014/main" id="{EB928EB8-2C00-222D-CD1D-D8698F5A78C7}"/>
              </a:ext>
            </a:extLst>
          </p:cNvPr>
          <p:cNvSpPr txBox="1"/>
          <p:nvPr/>
        </p:nvSpPr>
        <p:spPr>
          <a:xfrm>
            <a:off x="99986" y="6043449"/>
            <a:ext cx="1643014" cy="276999"/>
          </a:xfrm>
          <a:prstGeom prst="rect">
            <a:avLst/>
          </a:prstGeom>
          <a:noFill/>
        </p:spPr>
        <p:txBody>
          <a:bodyPr wrap="none" rtlCol="0">
            <a:spAutoFit/>
          </a:bodyPr>
          <a:lstStyle/>
          <a:p>
            <a:r>
              <a:rPr lang="en-NO" sz="1200" dirty="0"/>
              <a:t>Lawrence et al. (2018)</a:t>
            </a:r>
          </a:p>
        </p:txBody>
      </p:sp>
      <p:pic>
        <p:nvPicPr>
          <p:cNvPr id="9" name="Picture 8" descr="A close up of a map&#10;&#10;Description automatically generated">
            <a:extLst>
              <a:ext uri="{FF2B5EF4-FFF2-40B4-BE49-F238E27FC236}">
                <a16:creationId xmlns:a16="http://schemas.microsoft.com/office/drawing/2014/main" id="{E49F677B-0F7C-F2B5-DD1B-5B34F3DBF40A}"/>
              </a:ext>
            </a:extLst>
          </p:cNvPr>
          <p:cNvPicPr>
            <a:picLocks noChangeAspect="1"/>
          </p:cNvPicPr>
          <p:nvPr/>
        </p:nvPicPr>
        <p:blipFill rotWithShape="1">
          <a:blip r:embed="rId5">
            <a:extLst>
              <a:ext uri="{28A0092B-C50C-407E-A947-70E740481C1C}">
                <a14:useLocalDpi xmlns:a14="http://schemas.microsoft.com/office/drawing/2010/main" val="0"/>
              </a:ext>
            </a:extLst>
          </a:blip>
          <a:srcRect t="1793" b="20639"/>
          <a:stretch/>
        </p:blipFill>
        <p:spPr>
          <a:xfrm>
            <a:off x="1962484" y="1151292"/>
            <a:ext cx="8237584" cy="4708592"/>
          </a:xfrm>
          <a:prstGeom prst="rect">
            <a:avLst/>
          </a:prstGeom>
          <a:ln>
            <a:noFill/>
          </a:ln>
        </p:spPr>
      </p:pic>
      <p:sp>
        <p:nvSpPr>
          <p:cNvPr id="11" name="Slide Number Placeholder 10">
            <a:extLst>
              <a:ext uri="{FF2B5EF4-FFF2-40B4-BE49-F238E27FC236}">
                <a16:creationId xmlns:a16="http://schemas.microsoft.com/office/drawing/2014/main" id="{05C2B676-F807-6C9C-949B-65FB797CF878}"/>
              </a:ext>
            </a:extLst>
          </p:cNvPr>
          <p:cNvSpPr>
            <a:spLocks noGrp="1"/>
          </p:cNvSpPr>
          <p:nvPr>
            <p:ph type="sldNum" sz="quarter" idx="8"/>
          </p:nvPr>
        </p:nvSpPr>
        <p:spPr/>
        <p:txBody>
          <a:bodyPr/>
          <a:lstStyle/>
          <a:p>
            <a:pPr lvl="0"/>
            <a:fld id="{88FB1591-788A-424C-8C72-D007F068309D}" type="slidenum">
              <a:rPr lang="en-NO" smtClean="0"/>
              <a:t>10</a:t>
            </a:fld>
            <a:r>
              <a:rPr lang="en-NO"/>
              <a:t>/33</a:t>
            </a:r>
            <a:endParaRPr lang="en-NO" dirty="0"/>
          </a:p>
        </p:txBody>
      </p:sp>
    </p:spTree>
    <p:extLst>
      <p:ext uri="{BB962C8B-B14F-4D97-AF65-F5344CB8AC3E}">
        <p14:creationId xmlns:p14="http://schemas.microsoft.com/office/powerpoint/2010/main" val="347926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B438E-7604-3DF9-3BF7-ADF876D71054}"/>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D25A4164-804C-1DAE-2E75-763498896CE7}"/>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D5F7710B-729E-8DC3-40B5-4A60FD31936A}"/>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E52FD5B4-8687-8987-EAFB-4E67B9CFE037}"/>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2" name="Tittel 1">
            <a:extLst>
              <a:ext uri="{FF2B5EF4-FFF2-40B4-BE49-F238E27FC236}">
                <a16:creationId xmlns:a16="http://schemas.microsoft.com/office/drawing/2014/main" id="{032D7C10-3D8A-37BE-3D6A-386B957E457B}"/>
              </a:ext>
            </a:extLst>
          </p:cNvPr>
          <p:cNvSpPr txBox="1">
            <a:spLocks/>
          </p:cNvSpPr>
          <p:nvPr/>
        </p:nvSpPr>
        <p:spPr>
          <a:xfrm>
            <a:off x="466169" y="304800"/>
            <a:ext cx="10691265" cy="773723"/>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800" dirty="0"/>
              <a:t>Other types of geoengineering</a:t>
            </a:r>
          </a:p>
        </p:txBody>
      </p:sp>
      <p:pic>
        <p:nvPicPr>
          <p:cNvPr id="2050" name="Picture 2" descr="Landscape">
            <a:extLst>
              <a:ext uri="{FF2B5EF4-FFF2-40B4-BE49-F238E27FC236}">
                <a16:creationId xmlns:a16="http://schemas.microsoft.com/office/drawing/2014/main" id="{D4AE5B89-28D1-E9BD-3336-4845BC26B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18" y="2060619"/>
            <a:ext cx="4765183" cy="26779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621C5B-91F3-11F6-87AC-35829A86E9A6}"/>
              </a:ext>
            </a:extLst>
          </p:cNvPr>
          <p:cNvSpPr txBox="1"/>
          <p:nvPr/>
        </p:nvSpPr>
        <p:spPr>
          <a:xfrm>
            <a:off x="408903" y="4780141"/>
            <a:ext cx="4549463" cy="276999"/>
          </a:xfrm>
          <a:prstGeom prst="rect">
            <a:avLst/>
          </a:prstGeom>
          <a:noFill/>
        </p:spPr>
        <p:txBody>
          <a:bodyPr wrap="square">
            <a:spAutoFit/>
          </a:bodyPr>
          <a:lstStyle/>
          <a:p>
            <a:r>
              <a:rPr lang="en-NO" sz="1200" b="0" i="0" u="none" strike="noStrike" dirty="0">
                <a:solidFill>
                  <a:srgbClr val="444444"/>
                </a:solidFill>
                <a:effectLst/>
                <a:latin typeface="Helvetica" pitchFamily="2" charset="0"/>
              </a:rPr>
              <a:t>© Melinda Webster</a:t>
            </a:r>
            <a:endParaRPr lang="en-NO" sz="1200" dirty="0"/>
          </a:p>
        </p:txBody>
      </p:sp>
      <p:sp>
        <p:nvSpPr>
          <p:cNvPr id="10" name="TextBox 9">
            <a:extLst>
              <a:ext uri="{FF2B5EF4-FFF2-40B4-BE49-F238E27FC236}">
                <a16:creationId xmlns:a16="http://schemas.microsoft.com/office/drawing/2014/main" id="{D8205DDB-8489-0914-D614-F024A7E3D26C}"/>
              </a:ext>
            </a:extLst>
          </p:cNvPr>
          <p:cNvSpPr txBox="1"/>
          <p:nvPr/>
        </p:nvSpPr>
        <p:spPr>
          <a:xfrm>
            <a:off x="669700" y="1403795"/>
            <a:ext cx="4031088" cy="646331"/>
          </a:xfrm>
          <a:prstGeom prst="rect">
            <a:avLst/>
          </a:prstGeom>
          <a:noFill/>
        </p:spPr>
        <p:txBody>
          <a:bodyPr wrap="square" rtlCol="0">
            <a:spAutoFit/>
          </a:bodyPr>
          <a:lstStyle/>
          <a:p>
            <a:pPr algn="ctr"/>
            <a:r>
              <a:rPr lang="en-NO" b="1" dirty="0"/>
              <a:t>Pumping seawater from below sea-ice to enhance formation</a:t>
            </a:r>
          </a:p>
        </p:txBody>
      </p:sp>
      <p:pic>
        <p:nvPicPr>
          <p:cNvPr id="11" name="Picture 1">
            <a:extLst>
              <a:ext uri="{FF2B5EF4-FFF2-40B4-BE49-F238E27FC236}">
                <a16:creationId xmlns:a16="http://schemas.microsoft.com/office/drawing/2014/main" id="{7B7479A4-FB54-12D1-64A1-6B3EE051E4E2}"/>
              </a:ext>
            </a:extLst>
          </p:cNvPr>
          <p:cNvPicPr>
            <a:picLocks noChangeAspect="1"/>
          </p:cNvPicPr>
          <p:nvPr/>
        </p:nvPicPr>
        <p:blipFill>
          <a:blip r:embed="rId6"/>
          <a:srcRect t="31441" b="12411"/>
          <a:stretch>
            <a:fillRect/>
          </a:stretch>
        </p:blipFill>
        <p:spPr>
          <a:xfrm>
            <a:off x="6917887" y="2073497"/>
            <a:ext cx="5003651" cy="2814033"/>
          </a:xfrm>
          <a:prstGeom prst="rect">
            <a:avLst/>
          </a:prstGeom>
          <a:noFill/>
          <a:ln cap="flat">
            <a:noFill/>
          </a:ln>
        </p:spPr>
      </p:pic>
      <p:sp>
        <p:nvSpPr>
          <p:cNvPr id="12" name="TextBox 11">
            <a:extLst>
              <a:ext uri="{FF2B5EF4-FFF2-40B4-BE49-F238E27FC236}">
                <a16:creationId xmlns:a16="http://schemas.microsoft.com/office/drawing/2014/main" id="{DEAD9E8C-81EE-D706-C362-30319A378153}"/>
              </a:ext>
            </a:extLst>
          </p:cNvPr>
          <p:cNvSpPr txBox="1"/>
          <p:nvPr/>
        </p:nvSpPr>
        <p:spPr>
          <a:xfrm>
            <a:off x="6965322" y="1633467"/>
            <a:ext cx="4973393" cy="369332"/>
          </a:xfrm>
          <a:prstGeom prst="rect">
            <a:avLst/>
          </a:prstGeom>
          <a:noFill/>
        </p:spPr>
        <p:txBody>
          <a:bodyPr wrap="square" rtlCol="0">
            <a:spAutoFit/>
          </a:bodyPr>
          <a:lstStyle/>
          <a:p>
            <a:pPr algn="ctr"/>
            <a:r>
              <a:rPr lang="en-NO" b="1" dirty="0"/>
              <a:t>Seabed curtain to slow down glacial melting </a:t>
            </a:r>
          </a:p>
        </p:txBody>
      </p:sp>
      <p:sp>
        <p:nvSpPr>
          <p:cNvPr id="13" name="TextBox 12">
            <a:extLst>
              <a:ext uri="{FF2B5EF4-FFF2-40B4-BE49-F238E27FC236}">
                <a16:creationId xmlns:a16="http://schemas.microsoft.com/office/drawing/2014/main" id="{7D42DFDD-7BF2-6987-7991-5D9F6C23B025}"/>
              </a:ext>
            </a:extLst>
          </p:cNvPr>
          <p:cNvSpPr txBox="1"/>
          <p:nvPr/>
        </p:nvSpPr>
        <p:spPr>
          <a:xfrm>
            <a:off x="6871951" y="4893903"/>
            <a:ext cx="4549463" cy="276999"/>
          </a:xfrm>
          <a:prstGeom prst="rect">
            <a:avLst/>
          </a:prstGeom>
          <a:noFill/>
        </p:spPr>
        <p:txBody>
          <a:bodyPr wrap="square">
            <a:spAutoFit/>
          </a:bodyPr>
          <a:lstStyle/>
          <a:p>
            <a:r>
              <a:rPr lang="en-NO" sz="1200" b="0" i="0" u="none" strike="noStrike" dirty="0">
                <a:solidFill>
                  <a:srgbClr val="444444"/>
                </a:solidFill>
                <a:effectLst/>
                <a:latin typeface="Helvetica" pitchFamily="2" charset="0"/>
              </a:rPr>
              <a:t>© Marianne Hagen</a:t>
            </a:r>
            <a:endParaRPr lang="en-NO" sz="1200" dirty="0"/>
          </a:p>
        </p:txBody>
      </p:sp>
      <p:sp>
        <p:nvSpPr>
          <p:cNvPr id="14" name="Slide Number Placeholder 13">
            <a:extLst>
              <a:ext uri="{FF2B5EF4-FFF2-40B4-BE49-F238E27FC236}">
                <a16:creationId xmlns:a16="http://schemas.microsoft.com/office/drawing/2014/main" id="{8B9F11BA-D6E2-0129-D5E1-45F9B5F9BDC9}"/>
              </a:ext>
            </a:extLst>
          </p:cNvPr>
          <p:cNvSpPr>
            <a:spLocks noGrp="1"/>
          </p:cNvSpPr>
          <p:nvPr>
            <p:ph type="sldNum" sz="quarter" idx="8"/>
          </p:nvPr>
        </p:nvSpPr>
        <p:spPr/>
        <p:txBody>
          <a:bodyPr/>
          <a:lstStyle/>
          <a:p>
            <a:pPr lvl="0"/>
            <a:fld id="{88FB1591-788A-424C-8C72-D007F068309D}" type="slidenum">
              <a:rPr lang="en-NO" smtClean="0"/>
              <a:t>11</a:t>
            </a:fld>
            <a:r>
              <a:rPr lang="en-NO"/>
              <a:t>/33</a:t>
            </a:r>
            <a:endParaRPr lang="en-NO" dirty="0"/>
          </a:p>
        </p:txBody>
      </p:sp>
    </p:spTree>
    <p:extLst>
      <p:ext uri="{BB962C8B-B14F-4D97-AF65-F5344CB8AC3E}">
        <p14:creationId xmlns:p14="http://schemas.microsoft.com/office/powerpoint/2010/main" val="446266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FCE19-1CD0-187A-4BE1-D688EDB2739B}"/>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73DC1359-CDDE-B50C-39C8-9E4F7D80A713}"/>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DFD604F8-5BAB-B871-6AD5-535E8DB55AEA}"/>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103E5549-6DB3-B9C5-AD50-D74B38C2EB5F}"/>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2" name="Tittel 1">
            <a:extLst>
              <a:ext uri="{FF2B5EF4-FFF2-40B4-BE49-F238E27FC236}">
                <a16:creationId xmlns:a16="http://schemas.microsoft.com/office/drawing/2014/main" id="{172A6D69-72A6-6493-4BEA-E413E794BFD2}"/>
              </a:ext>
            </a:extLst>
          </p:cNvPr>
          <p:cNvSpPr txBox="1">
            <a:spLocks/>
          </p:cNvSpPr>
          <p:nvPr/>
        </p:nvSpPr>
        <p:spPr>
          <a:xfrm>
            <a:off x="466169" y="304800"/>
            <a:ext cx="10691265" cy="773723"/>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800" dirty="0"/>
              <a:t>Norwegian Earth System Model</a:t>
            </a:r>
          </a:p>
        </p:txBody>
      </p:sp>
      <p:pic>
        <p:nvPicPr>
          <p:cNvPr id="3" name="Picture 2" descr="A planet earth with white text&#10;&#10;AI-generated content may be incorrect.">
            <a:extLst>
              <a:ext uri="{FF2B5EF4-FFF2-40B4-BE49-F238E27FC236}">
                <a16:creationId xmlns:a16="http://schemas.microsoft.com/office/drawing/2014/main" id="{5E00A3BD-CBEE-A02B-0956-6C6861570994}"/>
              </a:ext>
            </a:extLst>
          </p:cNvPr>
          <p:cNvPicPr>
            <a:picLocks noChangeAspect="1"/>
          </p:cNvPicPr>
          <p:nvPr/>
        </p:nvPicPr>
        <p:blipFill>
          <a:blip r:embed="rId5"/>
          <a:stretch>
            <a:fillRect/>
          </a:stretch>
        </p:blipFill>
        <p:spPr>
          <a:xfrm>
            <a:off x="10355390" y="181914"/>
            <a:ext cx="1524000" cy="968188"/>
          </a:xfrm>
          <a:prstGeom prst="rect">
            <a:avLst/>
          </a:prstGeom>
        </p:spPr>
      </p:pic>
      <p:grpSp>
        <p:nvGrpSpPr>
          <p:cNvPr id="23" name="Group 22">
            <a:extLst>
              <a:ext uri="{FF2B5EF4-FFF2-40B4-BE49-F238E27FC236}">
                <a16:creationId xmlns:a16="http://schemas.microsoft.com/office/drawing/2014/main" id="{FBD91E21-5333-1901-C317-E9E5B8E6EBDB}"/>
              </a:ext>
            </a:extLst>
          </p:cNvPr>
          <p:cNvGrpSpPr/>
          <p:nvPr/>
        </p:nvGrpSpPr>
        <p:grpSpPr>
          <a:xfrm>
            <a:off x="684493" y="1587094"/>
            <a:ext cx="4336826" cy="3442106"/>
            <a:chOff x="930678" y="1352633"/>
            <a:chExt cx="4336826" cy="3442106"/>
          </a:xfrm>
        </p:grpSpPr>
        <p:pic>
          <p:nvPicPr>
            <p:cNvPr id="10" name="Picture 9" descr="A diagram of a plant&#10;&#10;Description automatically generated">
              <a:extLst>
                <a:ext uri="{FF2B5EF4-FFF2-40B4-BE49-F238E27FC236}">
                  <a16:creationId xmlns:a16="http://schemas.microsoft.com/office/drawing/2014/main" id="{1AEBFFE0-10B5-3074-E6A8-561F33A10C52}"/>
                </a:ext>
              </a:extLst>
            </p:cNvPr>
            <p:cNvPicPr>
              <a:picLocks noChangeAspect="1"/>
            </p:cNvPicPr>
            <p:nvPr/>
          </p:nvPicPr>
          <p:blipFill>
            <a:blip r:embed="rId6"/>
            <a:stretch>
              <a:fillRect/>
            </a:stretch>
          </p:blipFill>
          <p:spPr>
            <a:xfrm>
              <a:off x="930678" y="1352633"/>
              <a:ext cx="4336826" cy="3442106"/>
            </a:xfrm>
            <a:prstGeom prst="rect">
              <a:avLst/>
            </a:prstGeom>
          </p:spPr>
        </p:pic>
        <p:sp>
          <p:nvSpPr>
            <p:cNvPr id="13" name="TextBox 12">
              <a:extLst>
                <a:ext uri="{FF2B5EF4-FFF2-40B4-BE49-F238E27FC236}">
                  <a16:creationId xmlns:a16="http://schemas.microsoft.com/office/drawing/2014/main" id="{80229C97-4967-FC2C-E346-8F115DF73094}"/>
                </a:ext>
              </a:extLst>
            </p:cNvPr>
            <p:cNvSpPr txBox="1"/>
            <p:nvPr/>
          </p:nvSpPr>
          <p:spPr>
            <a:xfrm>
              <a:off x="1312985" y="1488831"/>
              <a:ext cx="1471750" cy="369332"/>
            </a:xfrm>
            <a:prstGeom prst="rect">
              <a:avLst/>
            </a:prstGeom>
            <a:noFill/>
          </p:spPr>
          <p:txBody>
            <a:bodyPr wrap="none" rtlCol="0">
              <a:spAutoFit/>
            </a:bodyPr>
            <a:lstStyle/>
            <a:p>
              <a:r>
                <a:rPr lang="en-NO" b="1" dirty="0"/>
                <a:t>Atmosphere</a:t>
              </a:r>
            </a:p>
          </p:txBody>
        </p:sp>
        <p:sp>
          <p:nvSpPr>
            <p:cNvPr id="14" name="TextBox 13">
              <a:extLst>
                <a:ext uri="{FF2B5EF4-FFF2-40B4-BE49-F238E27FC236}">
                  <a16:creationId xmlns:a16="http://schemas.microsoft.com/office/drawing/2014/main" id="{63EDCF48-B9D4-3004-2310-6C020D175DD4}"/>
                </a:ext>
              </a:extLst>
            </p:cNvPr>
            <p:cNvSpPr txBox="1"/>
            <p:nvPr/>
          </p:nvSpPr>
          <p:spPr>
            <a:xfrm>
              <a:off x="1230923" y="3399693"/>
              <a:ext cx="869149" cy="369332"/>
            </a:xfrm>
            <a:prstGeom prst="rect">
              <a:avLst/>
            </a:prstGeom>
            <a:noFill/>
          </p:spPr>
          <p:txBody>
            <a:bodyPr wrap="none" rtlCol="0">
              <a:spAutoFit/>
            </a:bodyPr>
            <a:lstStyle/>
            <a:p>
              <a:r>
                <a:rPr lang="en-NO" b="1" dirty="0"/>
                <a:t>Ocean</a:t>
              </a:r>
            </a:p>
          </p:txBody>
        </p:sp>
        <p:sp>
          <p:nvSpPr>
            <p:cNvPr id="15" name="TextBox 14">
              <a:extLst>
                <a:ext uri="{FF2B5EF4-FFF2-40B4-BE49-F238E27FC236}">
                  <a16:creationId xmlns:a16="http://schemas.microsoft.com/office/drawing/2014/main" id="{C992337C-3CFC-CC7E-08F6-19D04EC16666}"/>
                </a:ext>
              </a:extLst>
            </p:cNvPr>
            <p:cNvSpPr txBox="1"/>
            <p:nvPr/>
          </p:nvSpPr>
          <p:spPr>
            <a:xfrm>
              <a:off x="4056185" y="2532185"/>
              <a:ext cx="588494" cy="307777"/>
            </a:xfrm>
            <a:prstGeom prst="rect">
              <a:avLst/>
            </a:prstGeom>
            <a:noFill/>
          </p:spPr>
          <p:txBody>
            <a:bodyPr wrap="none" rtlCol="0">
              <a:spAutoFit/>
            </a:bodyPr>
            <a:lstStyle/>
            <a:p>
              <a:r>
                <a:rPr lang="en-NO" sz="1400" b="1" dirty="0"/>
                <a:t>Land</a:t>
              </a:r>
            </a:p>
          </p:txBody>
        </p:sp>
        <p:sp>
          <p:nvSpPr>
            <p:cNvPr id="17" name="TextBox 16">
              <a:extLst>
                <a:ext uri="{FF2B5EF4-FFF2-40B4-BE49-F238E27FC236}">
                  <a16:creationId xmlns:a16="http://schemas.microsoft.com/office/drawing/2014/main" id="{3941B7D7-0560-5B8A-531C-979956219D9D}"/>
                </a:ext>
              </a:extLst>
            </p:cNvPr>
            <p:cNvSpPr txBox="1"/>
            <p:nvPr/>
          </p:nvSpPr>
          <p:spPr>
            <a:xfrm>
              <a:off x="4067908" y="3341077"/>
              <a:ext cx="689356" cy="307777"/>
            </a:xfrm>
            <a:prstGeom prst="rect">
              <a:avLst/>
            </a:prstGeom>
            <a:noFill/>
          </p:spPr>
          <p:txBody>
            <a:bodyPr wrap="none" rtlCol="0">
              <a:spAutoFit/>
            </a:bodyPr>
            <a:lstStyle/>
            <a:p>
              <a:r>
                <a:rPr lang="en-NO" sz="1400" b="1" dirty="0"/>
                <a:t>Rivers</a:t>
              </a:r>
            </a:p>
          </p:txBody>
        </p:sp>
      </p:grpSp>
      <p:sp>
        <p:nvSpPr>
          <p:cNvPr id="20" name="TextBox 19">
            <a:extLst>
              <a:ext uri="{FF2B5EF4-FFF2-40B4-BE49-F238E27FC236}">
                <a16:creationId xmlns:a16="http://schemas.microsoft.com/office/drawing/2014/main" id="{A2B42DFC-B1B2-1878-EDF8-9157B4B11059}"/>
              </a:ext>
            </a:extLst>
          </p:cNvPr>
          <p:cNvSpPr txBox="1"/>
          <p:nvPr/>
        </p:nvSpPr>
        <p:spPr>
          <a:xfrm>
            <a:off x="8824024" y="6017691"/>
            <a:ext cx="2839495" cy="276999"/>
          </a:xfrm>
          <a:prstGeom prst="rect">
            <a:avLst/>
          </a:prstGeom>
          <a:noFill/>
        </p:spPr>
        <p:txBody>
          <a:bodyPr wrap="none" rtlCol="0">
            <a:spAutoFit/>
          </a:bodyPr>
          <a:lstStyle/>
          <a:p>
            <a:r>
              <a:rPr lang="en-NO" sz="1200" dirty="0"/>
              <a:t>Seland et al. (2020); Tjiputra et al. (2020)</a:t>
            </a:r>
          </a:p>
        </p:txBody>
      </p:sp>
      <p:pic>
        <p:nvPicPr>
          <p:cNvPr id="5" name="Picture 2" descr="Major natural and anthropogenic processes and influences on the climate system addressed in scenarios">
            <a:extLst>
              <a:ext uri="{FF2B5EF4-FFF2-40B4-BE49-F238E27FC236}">
                <a16:creationId xmlns:a16="http://schemas.microsoft.com/office/drawing/2014/main" id="{1CFF0503-18A4-C6FE-C5D3-C23C49522E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7088" y="1661374"/>
            <a:ext cx="5708678" cy="3412521"/>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00B7D274-600C-A237-D524-0A45B18D81B0}"/>
              </a:ext>
            </a:extLst>
          </p:cNvPr>
          <p:cNvSpPr>
            <a:spLocks noGrp="1"/>
          </p:cNvSpPr>
          <p:nvPr>
            <p:ph type="sldNum" sz="quarter" idx="8"/>
          </p:nvPr>
        </p:nvSpPr>
        <p:spPr/>
        <p:txBody>
          <a:bodyPr/>
          <a:lstStyle/>
          <a:p>
            <a:pPr lvl="0"/>
            <a:fld id="{88FB1591-788A-424C-8C72-D007F068309D}" type="slidenum">
              <a:rPr lang="en-NO" smtClean="0"/>
              <a:t>12</a:t>
            </a:fld>
            <a:r>
              <a:rPr lang="en-NO"/>
              <a:t>/33</a:t>
            </a:r>
            <a:endParaRPr lang="en-NO" dirty="0"/>
          </a:p>
        </p:txBody>
      </p:sp>
    </p:spTree>
    <p:extLst>
      <p:ext uri="{BB962C8B-B14F-4D97-AF65-F5344CB8AC3E}">
        <p14:creationId xmlns:p14="http://schemas.microsoft.com/office/powerpoint/2010/main" val="1790221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996FA-AAD0-DDFA-2083-A79865D8C8E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B5C71A9-106B-816C-E7D0-D4E824BD975C}"/>
              </a:ext>
            </a:extLst>
          </p:cNvPr>
          <p:cNvSpPr txBox="1">
            <a:spLocks noGrp="1"/>
          </p:cNvSpPr>
          <p:nvPr>
            <p:ph type="title"/>
          </p:nvPr>
        </p:nvSpPr>
        <p:spPr>
          <a:xfrm>
            <a:off x="364455" y="268941"/>
            <a:ext cx="10691265" cy="605118"/>
          </a:xfrm>
          <a:prstGeom prst="rect">
            <a:avLst/>
          </a:prstGeom>
          <a:noFill/>
          <a:ln>
            <a:noFill/>
          </a:ln>
        </p:spPr>
        <p:txBody>
          <a:bodyPr vert="horz" wrap="square" lIns="91440" tIns="45720" rIns="91440" bIns="45720" anchor="t" anchorCtr="0" compatLnSpc="1">
            <a:normAutofit/>
          </a:bodyPr>
          <a:lstStyle/>
          <a:p>
            <a:r>
              <a:rPr lang="en-NO" sz="2800" dirty="0"/>
              <a:t>NorESM idealized scenarios</a:t>
            </a:r>
          </a:p>
        </p:txBody>
      </p:sp>
      <p:pic>
        <p:nvPicPr>
          <p:cNvPr id="4" name="Bilde 5">
            <a:extLst>
              <a:ext uri="{FF2B5EF4-FFF2-40B4-BE49-F238E27FC236}">
                <a16:creationId xmlns:a16="http://schemas.microsoft.com/office/drawing/2014/main" id="{709B28D8-6931-4110-5B64-C35674F92463}"/>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AA5B55E6-E152-ECDB-BAC7-ED7427725FE4}"/>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AF0C008B-7DA7-B6CF-6A34-B0656874485D}"/>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4" name="Picture 13" descr="A graph of co2 emissions&#10;&#10;AI-generated content may be incorrect.">
            <a:extLst>
              <a:ext uri="{FF2B5EF4-FFF2-40B4-BE49-F238E27FC236}">
                <a16:creationId xmlns:a16="http://schemas.microsoft.com/office/drawing/2014/main" id="{B9AEFBD2-CA93-20C9-09B7-FD4BC3260527}"/>
              </a:ext>
            </a:extLst>
          </p:cNvPr>
          <p:cNvPicPr>
            <a:picLocks noChangeAspect="1"/>
          </p:cNvPicPr>
          <p:nvPr/>
        </p:nvPicPr>
        <p:blipFill>
          <a:blip r:embed="rId5"/>
          <a:stretch>
            <a:fillRect/>
          </a:stretch>
        </p:blipFill>
        <p:spPr>
          <a:xfrm>
            <a:off x="996874" y="711346"/>
            <a:ext cx="9029253" cy="5643283"/>
          </a:xfrm>
          <a:prstGeom prst="rect">
            <a:avLst/>
          </a:prstGeom>
        </p:spPr>
      </p:pic>
      <p:pic>
        <p:nvPicPr>
          <p:cNvPr id="15" name="Picture 14">
            <a:extLst>
              <a:ext uri="{FF2B5EF4-FFF2-40B4-BE49-F238E27FC236}">
                <a16:creationId xmlns:a16="http://schemas.microsoft.com/office/drawing/2014/main" id="{BEB8B03F-1D21-DF0D-9B89-1FDE5AA94C32}"/>
              </a:ext>
            </a:extLst>
          </p:cNvPr>
          <p:cNvPicPr>
            <a:picLocks noChangeAspect="1"/>
          </p:cNvPicPr>
          <p:nvPr/>
        </p:nvPicPr>
        <p:blipFill>
          <a:blip r:embed="rId6"/>
          <a:srcRect t="13462"/>
          <a:stretch>
            <a:fillRect/>
          </a:stretch>
        </p:blipFill>
        <p:spPr>
          <a:xfrm>
            <a:off x="1549101" y="3625327"/>
            <a:ext cx="3829161" cy="2679007"/>
          </a:xfrm>
          <a:prstGeom prst="rect">
            <a:avLst/>
          </a:prstGeom>
        </p:spPr>
      </p:pic>
      <p:pic>
        <p:nvPicPr>
          <p:cNvPr id="16" name="Content Placeholder 8" descr="A black and white logo with a map and a compass&#10;&#10;AI-generated content may be incorrect.">
            <a:extLst>
              <a:ext uri="{FF2B5EF4-FFF2-40B4-BE49-F238E27FC236}">
                <a16:creationId xmlns:a16="http://schemas.microsoft.com/office/drawing/2014/main" id="{B78FED7E-899B-BE96-D244-9D4A29FAB84D}"/>
              </a:ext>
            </a:extLst>
          </p:cNvPr>
          <p:cNvPicPr>
            <a:picLocks noChangeAspect="1"/>
          </p:cNvPicPr>
          <p:nvPr/>
        </p:nvPicPr>
        <p:blipFill>
          <a:blip r:embed="rId7"/>
          <a:stretch>
            <a:fillRect/>
          </a:stretch>
        </p:blipFill>
        <p:spPr>
          <a:xfrm>
            <a:off x="10599950" y="193636"/>
            <a:ext cx="1226666" cy="1067921"/>
          </a:xfrm>
          <a:prstGeom prst="rect">
            <a:avLst/>
          </a:prstGeom>
          <a:noFill/>
          <a:ln>
            <a:noFill/>
          </a:ln>
        </p:spPr>
      </p:pic>
      <p:sp>
        <p:nvSpPr>
          <p:cNvPr id="17" name="Oval 16">
            <a:extLst>
              <a:ext uri="{FF2B5EF4-FFF2-40B4-BE49-F238E27FC236}">
                <a16:creationId xmlns:a16="http://schemas.microsoft.com/office/drawing/2014/main" id="{43568840-D288-BB18-FC81-64FD449A5CD8}"/>
              </a:ext>
            </a:extLst>
          </p:cNvPr>
          <p:cNvSpPr/>
          <p:nvPr/>
        </p:nvSpPr>
        <p:spPr>
          <a:xfrm>
            <a:off x="6368528" y="3829722"/>
            <a:ext cx="1215614" cy="64545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A66A50C5-8AE0-2857-F298-C181D381D5E0}"/>
              </a:ext>
            </a:extLst>
          </p:cNvPr>
          <p:cNvSpPr/>
          <p:nvPr/>
        </p:nvSpPr>
        <p:spPr>
          <a:xfrm>
            <a:off x="5550946" y="3473940"/>
            <a:ext cx="4668819" cy="28722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Box 7">
            <a:extLst>
              <a:ext uri="{FF2B5EF4-FFF2-40B4-BE49-F238E27FC236}">
                <a16:creationId xmlns:a16="http://schemas.microsoft.com/office/drawing/2014/main" id="{621DCD9D-B96D-6A67-9A86-1AF05929A1DE}"/>
              </a:ext>
            </a:extLst>
          </p:cNvPr>
          <p:cNvSpPr txBox="1"/>
          <p:nvPr/>
        </p:nvSpPr>
        <p:spPr>
          <a:xfrm>
            <a:off x="2764718" y="2657140"/>
            <a:ext cx="489236" cy="276999"/>
          </a:xfrm>
          <a:prstGeom prst="rect">
            <a:avLst/>
          </a:prstGeom>
          <a:noFill/>
        </p:spPr>
        <p:txBody>
          <a:bodyPr wrap="none" rtlCol="0">
            <a:spAutoFit/>
          </a:bodyPr>
          <a:lstStyle/>
          <a:p>
            <a:r>
              <a:rPr lang="en-NO" sz="1200" dirty="0"/>
              <a:t>CDR</a:t>
            </a:r>
          </a:p>
        </p:txBody>
      </p:sp>
      <p:sp>
        <p:nvSpPr>
          <p:cNvPr id="12" name="Slide Number Placeholder 11">
            <a:extLst>
              <a:ext uri="{FF2B5EF4-FFF2-40B4-BE49-F238E27FC236}">
                <a16:creationId xmlns:a16="http://schemas.microsoft.com/office/drawing/2014/main" id="{9514C00E-2048-1F6B-CD8A-7B9BE5CE3304}"/>
              </a:ext>
            </a:extLst>
          </p:cNvPr>
          <p:cNvSpPr>
            <a:spLocks noGrp="1"/>
          </p:cNvSpPr>
          <p:nvPr>
            <p:ph type="sldNum" sz="quarter" idx="8"/>
          </p:nvPr>
        </p:nvSpPr>
        <p:spPr/>
        <p:txBody>
          <a:bodyPr/>
          <a:lstStyle/>
          <a:p>
            <a:pPr lvl="0"/>
            <a:fld id="{88FB1591-788A-424C-8C72-D007F068309D}" type="slidenum">
              <a:rPr lang="en-NO" smtClean="0"/>
              <a:t>13</a:t>
            </a:fld>
            <a:r>
              <a:rPr lang="en-NO"/>
              <a:t>/33</a:t>
            </a:r>
            <a:endParaRPr lang="en-NO" dirty="0"/>
          </a:p>
        </p:txBody>
      </p:sp>
    </p:spTree>
    <p:extLst>
      <p:ext uri="{BB962C8B-B14F-4D97-AF65-F5344CB8AC3E}">
        <p14:creationId xmlns:p14="http://schemas.microsoft.com/office/powerpoint/2010/main" val="50342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D5D4E-05BA-5B48-207E-0FC010AB663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1B3C4D8-5267-D9D1-522E-04B64FC967CF}"/>
              </a:ext>
            </a:extLst>
          </p:cNvPr>
          <p:cNvSpPr txBox="1">
            <a:spLocks noGrp="1"/>
          </p:cNvSpPr>
          <p:nvPr>
            <p:ph type="title"/>
          </p:nvPr>
        </p:nvSpPr>
        <p:spPr>
          <a:xfrm>
            <a:off x="364455" y="268941"/>
            <a:ext cx="10691265" cy="605118"/>
          </a:xfrm>
          <a:prstGeom prst="rect">
            <a:avLst/>
          </a:prstGeom>
          <a:noFill/>
          <a:ln>
            <a:noFill/>
          </a:ln>
        </p:spPr>
        <p:txBody>
          <a:bodyPr vert="horz" wrap="square" lIns="91440" tIns="45720" rIns="91440" bIns="45720" anchor="t" anchorCtr="0" compatLnSpc="1">
            <a:normAutofit/>
          </a:bodyPr>
          <a:lstStyle/>
          <a:p>
            <a:r>
              <a:rPr lang="en-NO" sz="2800" dirty="0"/>
              <a:t>NorESM idealized scenarios</a:t>
            </a:r>
          </a:p>
        </p:txBody>
      </p:sp>
      <p:pic>
        <p:nvPicPr>
          <p:cNvPr id="4" name="Bilde 5">
            <a:extLst>
              <a:ext uri="{FF2B5EF4-FFF2-40B4-BE49-F238E27FC236}">
                <a16:creationId xmlns:a16="http://schemas.microsoft.com/office/drawing/2014/main" id="{475C25EC-C4B2-5FE4-FAF6-C3E68C4889F2}"/>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FBAA06C4-3CD4-1254-A90A-7D431630CFCF}"/>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48E783EE-9732-F4D3-3AD2-2326D25BD122}"/>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6" name="Content Placeholder 8" descr="A black and white logo with a map and a compass&#10;&#10;AI-generated content may be incorrect.">
            <a:extLst>
              <a:ext uri="{FF2B5EF4-FFF2-40B4-BE49-F238E27FC236}">
                <a16:creationId xmlns:a16="http://schemas.microsoft.com/office/drawing/2014/main" id="{410E437C-1A66-9619-8BCA-F064D3360D9A}"/>
              </a:ext>
            </a:extLst>
          </p:cNvPr>
          <p:cNvPicPr>
            <a:picLocks noChangeAspect="1"/>
          </p:cNvPicPr>
          <p:nvPr/>
        </p:nvPicPr>
        <p:blipFill>
          <a:blip r:embed="rId5"/>
          <a:stretch>
            <a:fillRect/>
          </a:stretch>
        </p:blipFill>
        <p:spPr>
          <a:xfrm>
            <a:off x="10599950" y="193636"/>
            <a:ext cx="1226666" cy="1067921"/>
          </a:xfrm>
          <a:prstGeom prst="rect">
            <a:avLst/>
          </a:prstGeom>
          <a:noFill/>
          <a:ln>
            <a:noFill/>
          </a:ln>
        </p:spPr>
      </p:pic>
      <p:pic>
        <p:nvPicPr>
          <p:cNvPr id="10" name="Picture 9">
            <a:extLst>
              <a:ext uri="{FF2B5EF4-FFF2-40B4-BE49-F238E27FC236}">
                <a16:creationId xmlns:a16="http://schemas.microsoft.com/office/drawing/2014/main" id="{BD9CD1AB-2EF5-7FEF-799A-49CFB0C0A4CF}"/>
              </a:ext>
            </a:extLst>
          </p:cNvPr>
          <p:cNvPicPr>
            <a:picLocks noChangeAspect="1"/>
          </p:cNvPicPr>
          <p:nvPr/>
        </p:nvPicPr>
        <p:blipFill>
          <a:blip r:embed="rId6"/>
          <a:srcRect t="16114" r="612" b="7982"/>
          <a:stretch>
            <a:fillRect/>
          </a:stretch>
        </p:blipFill>
        <p:spPr>
          <a:xfrm>
            <a:off x="728260" y="705080"/>
            <a:ext cx="9528443" cy="5452738"/>
          </a:xfrm>
          <a:prstGeom prst="rect">
            <a:avLst/>
          </a:prstGeom>
        </p:spPr>
      </p:pic>
      <p:sp>
        <p:nvSpPr>
          <p:cNvPr id="8" name="TextBox 7">
            <a:extLst>
              <a:ext uri="{FF2B5EF4-FFF2-40B4-BE49-F238E27FC236}">
                <a16:creationId xmlns:a16="http://schemas.microsoft.com/office/drawing/2014/main" id="{5C8AE888-F876-66A3-E155-B5BA5FE592C7}"/>
              </a:ext>
            </a:extLst>
          </p:cNvPr>
          <p:cNvSpPr txBox="1"/>
          <p:nvPr/>
        </p:nvSpPr>
        <p:spPr>
          <a:xfrm>
            <a:off x="2775734" y="2546972"/>
            <a:ext cx="489236" cy="276999"/>
          </a:xfrm>
          <a:prstGeom prst="rect">
            <a:avLst/>
          </a:prstGeom>
          <a:noFill/>
        </p:spPr>
        <p:txBody>
          <a:bodyPr wrap="none" rtlCol="0">
            <a:spAutoFit/>
          </a:bodyPr>
          <a:lstStyle/>
          <a:p>
            <a:r>
              <a:rPr lang="en-NO" sz="1200" dirty="0"/>
              <a:t>CDR</a:t>
            </a:r>
          </a:p>
        </p:txBody>
      </p:sp>
      <p:sp>
        <p:nvSpPr>
          <p:cNvPr id="9" name="Rectangle 8">
            <a:extLst>
              <a:ext uri="{FF2B5EF4-FFF2-40B4-BE49-F238E27FC236}">
                <a16:creationId xmlns:a16="http://schemas.microsoft.com/office/drawing/2014/main" id="{693986D9-35EF-19BA-FCCE-3E20AEFEEBD7}"/>
              </a:ext>
            </a:extLst>
          </p:cNvPr>
          <p:cNvSpPr/>
          <p:nvPr/>
        </p:nvSpPr>
        <p:spPr>
          <a:xfrm>
            <a:off x="5662669" y="3448280"/>
            <a:ext cx="4671152" cy="27542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15" name="Picture 14">
            <a:extLst>
              <a:ext uri="{FF2B5EF4-FFF2-40B4-BE49-F238E27FC236}">
                <a16:creationId xmlns:a16="http://schemas.microsoft.com/office/drawing/2014/main" id="{B41FA966-6465-F3C2-C350-863B2DAC1D16}"/>
              </a:ext>
            </a:extLst>
          </p:cNvPr>
          <p:cNvPicPr>
            <a:picLocks noChangeAspect="1"/>
          </p:cNvPicPr>
          <p:nvPr/>
        </p:nvPicPr>
        <p:blipFill>
          <a:blip r:embed="rId7"/>
          <a:srcRect t="13462"/>
          <a:stretch>
            <a:fillRect/>
          </a:stretch>
        </p:blipFill>
        <p:spPr>
          <a:xfrm>
            <a:off x="6165169" y="3492347"/>
            <a:ext cx="4050725" cy="2834021"/>
          </a:xfrm>
          <a:prstGeom prst="rect">
            <a:avLst/>
          </a:prstGeom>
        </p:spPr>
      </p:pic>
      <p:sp>
        <p:nvSpPr>
          <p:cNvPr id="17" name="Oval 16">
            <a:extLst>
              <a:ext uri="{FF2B5EF4-FFF2-40B4-BE49-F238E27FC236}">
                <a16:creationId xmlns:a16="http://schemas.microsoft.com/office/drawing/2014/main" id="{987484FF-AD4E-169A-83BA-7B61FE5BDB23}"/>
              </a:ext>
            </a:extLst>
          </p:cNvPr>
          <p:cNvSpPr/>
          <p:nvPr/>
        </p:nvSpPr>
        <p:spPr>
          <a:xfrm>
            <a:off x="1862629" y="3774637"/>
            <a:ext cx="1215614" cy="64545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12" name="Straight Connector 11">
            <a:extLst>
              <a:ext uri="{FF2B5EF4-FFF2-40B4-BE49-F238E27FC236}">
                <a16:creationId xmlns:a16="http://schemas.microsoft.com/office/drawing/2014/main" id="{4C259BE0-E6A6-6F2D-B286-D4F6F1AEBA3F}"/>
              </a:ext>
            </a:extLst>
          </p:cNvPr>
          <p:cNvCxnSpPr>
            <a:cxnSpLocks/>
          </p:cNvCxnSpPr>
          <p:nvPr/>
        </p:nvCxnSpPr>
        <p:spPr>
          <a:xfrm>
            <a:off x="1531345" y="4208443"/>
            <a:ext cx="3811836"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CD44063-94B6-DDA7-6951-801412A7B4C9}"/>
              </a:ext>
            </a:extLst>
          </p:cNvPr>
          <p:cNvCxnSpPr>
            <a:cxnSpLocks/>
          </p:cNvCxnSpPr>
          <p:nvPr/>
        </p:nvCxnSpPr>
        <p:spPr>
          <a:xfrm>
            <a:off x="1529508" y="4526098"/>
            <a:ext cx="3811836"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1" name="Slide Number Placeholder 20">
            <a:extLst>
              <a:ext uri="{FF2B5EF4-FFF2-40B4-BE49-F238E27FC236}">
                <a16:creationId xmlns:a16="http://schemas.microsoft.com/office/drawing/2014/main" id="{8907D743-EF4A-7EE3-A940-690343135B0B}"/>
              </a:ext>
            </a:extLst>
          </p:cNvPr>
          <p:cNvSpPr>
            <a:spLocks noGrp="1"/>
          </p:cNvSpPr>
          <p:nvPr>
            <p:ph type="sldNum" sz="quarter" idx="8"/>
          </p:nvPr>
        </p:nvSpPr>
        <p:spPr/>
        <p:txBody>
          <a:bodyPr/>
          <a:lstStyle/>
          <a:p>
            <a:pPr lvl="0"/>
            <a:fld id="{88FB1591-788A-424C-8C72-D007F068309D}" type="slidenum">
              <a:rPr lang="en-NO" smtClean="0"/>
              <a:t>14</a:t>
            </a:fld>
            <a:r>
              <a:rPr lang="en-NO"/>
              <a:t>/33</a:t>
            </a:r>
            <a:endParaRPr lang="en-NO" dirty="0"/>
          </a:p>
        </p:txBody>
      </p:sp>
    </p:spTree>
    <p:extLst>
      <p:ext uri="{BB962C8B-B14F-4D97-AF65-F5344CB8AC3E}">
        <p14:creationId xmlns:p14="http://schemas.microsoft.com/office/powerpoint/2010/main" val="177541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0C9F-A3C5-F963-8E16-1D6244D8D21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1381BDB-71EE-5E1F-69A7-7696EFCDB9F6}"/>
              </a:ext>
            </a:extLst>
          </p:cNvPr>
          <p:cNvSpPr txBox="1">
            <a:spLocks noGrp="1"/>
          </p:cNvSpPr>
          <p:nvPr>
            <p:ph type="title"/>
          </p:nvPr>
        </p:nvSpPr>
        <p:spPr>
          <a:xfrm>
            <a:off x="364455" y="268941"/>
            <a:ext cx="10691265" cy="605118"/>
          </a:xfrm>
          <a:prstGeom prst="rect">
            <a:avLst/>
          </a:prstGeom>
          <a:noFill/>
          <a:ln>
            <a:noFill/>
          </a:ln>
        </p:spPr>
        <p:txBody>
          <a:bodyPr vert="horz" wrap="square" lIns="91440" tIns="45720" rIns="91440" bIns="45720" anchor="t" anchorCtr="0" compatLnSpc="1">
            <a:normAutofit/>
          </a:bodyPr>
          <a:lstStyle/>
          <a:p>
            <a:r>
              <a:rPr lang="en-NO" sz="2800" dirty="0"/>
              <a:t>NorESM stratospheric aerosol injection</a:t>
            </a:r>
          </a:p>
        </p:txBody>
      </p:sp>
      <p:pic>
        <p:nvPicPr>
          <p:cNvPr id="4" name="Bilde 5">
            <a:extLst>
              <a:ext uri="{FF2B5EF4-FFF2-40B4-BE49-F238E27FC236}">
                <a16:creationId xmlns:a16="http://schemas.microsoft.com/office/drawing/2014/main" id="{2C35F099-668E-2042-4E1B-E2AFADC2319F}"/>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5B50E604-8CF6-ED5E-0CBC-FCA5F5421EB8}"/>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E3885334-5982-A043-34C3-7AFBFF5FBE37}"/>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3" name="Content Placeholder 8" descr="A black and white logo with a map and a compass&#10;&#10;AI-generated content may be incorrect.">
            <a:extLst>
              <a:ext uri="{FF2B5EF4-FFF2-40B4-BE49-F238E27FC236}">
                <a16:creationId xmlns:a16="http://schemas.microsoft.com/office/drawing/2014/main" id="{372F10FF-1183-44D9-D890-843519E333D1}"/>
              </a:ext>
            </a:extLst>
          </p:cNvPr>
          <p:cNvPicPr>
            <a:picLocks noChangeAspect="1"/>
          </p:cNvPicPr>
          <p:nvPr/>
        </p:nvPicPr>
        <p:blipFill>
          <a:blip r:embed="rId5"/>
          <a:stretch>
            <a:fillRect/>
          </a:stretch>
        </p:blipFill>
        <p:spPr>
          <a:xfrm>
            <a:off x="10599950" y="193636"/>
            <a:ext cx="1226666" cy="1067921"/>
          </a:xfrm>
          <a:prstGeom prst="rect">
            <a:avLst/>
          </a:prstGeom>
          <a:noFill/>
          <a:ln>
            <a:noFill/>
          </a:ln>
        </p:spPr>
      </p:pic>
      <p:pic>
        <p:nvPicPr>
          <p:cNvPr id="14" name="Picture 13">
            <a:extLst>
              <a:ext uri="{FF2B5EF4-FFF2-40B4-BE49-F238E27FC236}">
                <a16:creationId xmlns:a16="http://schemas.microsoft.com/office/drawing/2014/main" id="{4B96611D-10D0-094A-53CC-3309428AFB8C}"/>
              </a:ext>
            </a:extLst>
          </p:cNvPr>
          <p:cNvPicPr>
            <a:picLocks noChangeAspect="1"/>
          </p:cNvPicPr>
          <p:nvPr/>
        </p:nvPicPr>
        <p:blipFill>
          <a:blip r:embed="rId6"/>
          <a:srcRect t="15217" b="10479"/>
          <a:stretch>
            <a:fillRect/>
          </a:stretch>
        </p:blipFill>
        <p:spPr>
          <a:xfrm>
            <a:off x="618091" y="859316"/>
            <a:ext cx="9616577" cy="5354198"/>
          </a:xfrm>
          <a:prstGeom prst="rect">
            <a:avLst/>
          </a:prstGeom>
        </p:spPr>
      </p:pic>
      <p:sp>
        <p:nvSpPr>
          <p:cNvPr id="16" name="Slide Number Placeholder 15">
            <a:extLst>
              <a:ext uri="{FF2B5EF4-FFF2-40B4-BE49-F238E27FC236}">
                <a16:creationId xmlns:a16="http://schemas.microsoft.com/office/drawing/2014/main" id="{51009C57-8152-2AF3-B966-91AC086351D4}"/>
              </a:ext>
            </a:extLst>
          </p:cNvPr>
          <p:cNvSpPr>
            <a:spLocks noGrp="1"/>
          </p:cNvSpPr>
          <p:nvPr>
            <p:ph type="sldNum" sz="quarter" idx="8"/>
          </p:nvPr>
        </p:nvSpPr>
        <p:spPr/>
        <p:txBody>
          <a:bodyPr/>
          <a:lstStyle/>
          <a:p>
            <a:pPr lvl="0"/>
            <a:fld id="{88FB1591-788A-424C-8C72-D007F068309D}" type="slidenum">
              <a:rPr lang="en-NO" smtClean="0"/>
              <a:t>15</a:t>
            </a:fld>
            <a:r>
              <a:rPr lang="en-NO"/>
              <a:t>/33</a:t>
            </a:r>
            <a:endParaRPr lang="en-NO" dirty="0"/>
          </a:p>
        </p:txBody>
      </p:sp>
    </p:spTree>
    <p:extLst>
      <p:ext uri="{BB962C8B-B14F-4D97-AF65-F5344CB8AC3E}">
        <p14:creationId xmlns:p14="http://schemas.microsoft.com/office/powerpoint/2010/main" val="2654328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53D96-AA93-8674-2A22-EC49D60B4A8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50F9B49-DA48-36FA-DA25-D7DECDE38163}"/>
              </a:ext>
            </a:extLst>
          </p:cNvPr>
          <p:cNvSpPr txBox="1">
            <a:spLocks noGrp="1"/>
          </p:cNvSpPr>
          <p:nvPr>
            <p:ph type="title"/>
          </p:nvPr>
        </p:nvSpPr>
        <p:spPr>
          <a:xfrm>
            <a:off x="364455" y="268941"/>
            <a:ext cx="10691265" cy="605118"/>
          </a:xfrm>
          <a:prstGeom prst="rect">
            <a:avLst/>
          </a:prstGeom>
          <a:noFill/>
          <a:ln>
            <a:noFill/>
          </a:ln>
        </p:spPr>
        <p:txBody>
          <a:bodyPr vert="horz" wrap="square" lIns="91440" tIns="45720" rIns="91440" bIns="45720" anchor="t" anchorCtr="0" compatLnSpc="1">
            <a:normAutofit/>
          </a:bodyPr>
          <a:lstStyle/>
          <a:p>
            <a:r>
              <a:rPr lang="en-NO" sz="2800" dirty="0"/>
              <a:t>NorESM stratospheric aerosol injection</a:t>
            </a:r>
          </a:p>
        </p:txBody>
      </p:sp>
      <p:pic>
        <p:nvPicPr>
          <p:cNvPr id="4" name="Bilde 5">
            <a:extLst>
              <a:ext uri="{FF2B5EF4-FFF2-40B4-BE49-F238E27FC236}">
                <a16:creationId xmlns:a16="http://schemas.microsoft.com/office/drawing/2014/main" id="{66354C3C-0F20-2ABC-76F4-31CDCFCF35D7}"/>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2E2B70F1-F3CD-0199-8C49-00BC94B41D99}"/>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A4559BF4-3095-63BF-2267-99280C0D102C}"/>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3" name="Content Placeholder 8" descr="A black and white logo with a map and a compass&#10;&#10;AI-generated content may be incorrect.">
            <a:extLst>
              <a:ext uri="{FF2B5EF4-FFF2-40B4-BE49-F238E27FC236}">
                <a16:creationId xmlns:a16="http://schemas.microsoft.com/office/drawing/2014/main" id="{A1E98D32-446B-9CD7-AEBB-7453DD2CDFF7}"/>
              </a:ext>
            </a:extLst>
          </p:cNvPr>
          <p:cNvPicPr>
            <a:picLocks noChangeAspect="1"/>
          </p:cNvPicPr>
          <p:nvPr/>
        </p:nvPicPr>
        <p:blipFill>
          <a:blip r:embed="rId5"/>
          <a:stretch>
            <a:fillRect/>
          </a:stretch>
        </p:blipFill>
        <p:spPr>
          <a:xfrm>
            <a:off x="10599950" y="193636"/>
            <a:ext cx="1226666" cy="1067921"/>
          </a:xfrm>
          <a:prstGeom prst="rect">
            <a:avLst/>
          </a:prstGeom>
          <a:noFill/>
          <a:ln>
            <a:noFill/>
          </a:ln>
        </p:spPr>
      </p:pic>
      <p:pic>
        <p:nvPicPr>
          <p:cNvPr id="9" name="Picture 8">
            <a:extLst>
              <a:ext uri="{FF2B5EF4-FFF2-40B4-BE49-F238E27FC236}">
                <a16:creationId xmlns:a16="http://schemas.microsoft.com/office/drawing/2014/main" id="{E166B77F-8C78-F7CD-E483-D67C787C0F5C}"/>
              </a:ext>
            </a:extLst>
          </p:cNvPr>
          <p:cNvPicPr>
            <a:picLocks noChangeAspect="1"/>
          </p:cNvPicPr>
          <p:nvPr/>
        </p:nvPicPr>
        <p:blipFill>
          <a:blip r:embed="rId6"/>
          <a:srcRect t="12606" b="8939"/>
          <a:stretch>
            <a:fillRect/>
          </a:stretch>
        </p:blipFill>
        <p:spPr>
          <a:xfrm>
            <a:off x="695211" y="903383"/>
            <a:ext cx="8933532" cy="5251774"/>
          </a:xfrm>
          <a:prstGeom prst="rect">
            <a:avLst/>
          </a:prstGeom>
        </p:spPr>
      </p:pic>
      <p:sp>
        <p:nvSpPr>
          <p:cNvPr id="11" name="Slide Number Placeholder 10">
            <a:extLst>
              <a:ext uri="{FF2B5EF4-FFF2-40B4-BE49-F238E27FC236}">
                <a16:creationId xmlns:a16="http://schemas.microsoft.com/office/drawing/2014/main" id="{70DC8A0D-51A3-FE30-248C-9E88DAF0B9D9}"/>
              </a:ext>
            </a:extLst>
          </p:cNvPr>
          <p:cNvSpPr>
            <a:spLocks noGrp="1"/>
          </p:cNvSpPr>
          <p:nvPr>
            <p:ph type="sldNum" sz="quarter" idx="8"/>
          </p:nvPr>
        </p:nvSpPr>
        <p:spPr/>
        <p:txBody>
          <a:bodyPr/>
          <a:lstStyle/>
          <a:p>
            <a:pPr lvl="0"/>
            <a:fld id="{88FB1591-788A-424C-8C72-D007F068309D}" type="slidenum">
              <a:rPr lang="en-NO" smtClean="0"/>
              <a:t>16</a:t>
            </a:fld>
            <a:r>
              <a:rPr lang="en-NO"/>
              <a:t>/33</a:t>
            </a:r>
            <a:endParaRPr lang="en-NO" dirty="0"/>
          </a:p>
        </p:txBody>
      </p:sp>
    </p:spTree>
    <p:extLst>
      <p:ext uri="{BB962C8B-B14F-4D97-AF65-F5344CB8AC3E}">
        <p14:creationId xmlns:p14="http://schemas.microsoft.com/office/powerpoint/2010/main" val="3233775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4969E-FDD9-B159-2D4A-454D1100FBF0}"/>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8ED6D05-F2F9-2F3C-87FD-3F86C44CC8B0}"/>
              </a:ext>
            </a:extLst>
          </p:cNvPr>
          <p:cNvSpPr txBox="1">
            <a:spLocks noGrp="1"/>
          </p:cNvSpPr>
          <p:nvPr>
            <p:ph type="title"/>
          </p:nvPr>
        </p:nvSpPr>
        <p:spPr>
          <a:xfrm>
            <a:off x="364455" y="268941"/>
            <a:ext cx="10691265" cy="605118"/>
          </a:xfrm>
          <a:prstGeom prst="rect">
            <a:avLst/>
          </a:prstGeom>
          <a:noFill/>
          <a:ln>
            <a:noFill/>
          </a:ln>
        </p:spPr>
        <p:txBody>
          <a:bodyPr vert="horz" wrap="square" lIns="91440" tIns="45720" rIns="91440" bIns="45720" anchor="t" anchorCtr="0" compatLnSpc="1">
            <a:normAutofit/>
          </a:bodyPr>
          <a:lstStyle/>
          <a:p>
            <a:r>
              <a:rPr lang="en-NO" sz="2800" dirty="0"/>
              <a:t>NorESM idealized scenarios</a:t>
            </a:r>
          </a:p>
        </p:txBody>
      </p:sp>
      <p:pic>
        <p:nvPicPr>
          <p:cNvPr id="4" name="Bilde 5">
            <a:extLst>
              <a:ext uri="{FF2B5EF4-FFF2-40B4-BE49-F238E27FC236}">
                <a16:creationId xmlns:a16="http://schemas.microsoft.com/office/drawing/2014/main" id="{F5FD9F8A-DB5B-7CD3-05CA-E08992AF6253}"/>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D811E3AC-76F1-415F-C294-2F05CBDDE424}"/>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1E83A2CD-C5E4-4E16-0BFC-E62F5FBD2363}"/>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3" name="Content Placeholder 8" descr="A black and white logo with a map and a compass&#10;&#10;AI-generated content may be incorrect.">
            <a:extLst>
              <a:ext uri="{FF2B5EF4-FFF2-40B4-BE49-F238E27FC236}">
                <a16:creationId xmlns:a16="http://schemas.microsoft.com/office/drawing/2014/main" id="{AF0CA135-7451-33D6-317D-7649E4EE80CE}"/>
              </a:ext>
            </a:extLst>
          </p:cNvPr>
          <p:cNvPicPr>
            <a:picLocks noChangeAspect="1"/>
          </p:cNvPicPr>
          <p:nvPr/>
        </p:nvPicPr>
        <p:blipFill>
          <a:blip r:embed="rId5"/>
          <a:stretch>
            <a:fillRect/>
          </a:stretch>
        </p:blipFill>
        <p:spPr>
          <a:xfrm>
            <a:off x="10599950" y="193636"/>
            <a:ext cx="1226666" cy="1067921"/>
          </a:xfrm>
          <a:prstGeom prst="rect">
            <a:avLst/>
          </a:prstGeom>
          <a:noFill/>
          <a:ln>
            <a:noFill/>
          </a:ln>
        </p:spPr>
      </p:pic>
      <p:pic>
        <p:nvPicPr>
          <p:cNvPr id="8" name="Picture 7" descr="A group of globes with different continents&#10;&#10;AI-generated content may be incorrect.">
            <a:extLst>
              <a:ext uri="{FF2B5EF4-FFF2-40B4-BE49-F238E27FC236}">
                <a16:creationId xmlns:a16="http://schemas.microsoft.com/office/drawing/2014/main" id="{7181D32F-7709-8E38-048E-554E087A8778}"/>
              </a:ext>
            </a:extLst>
          </p:cNvPr>
          <p:cNvPicPr>
            <a:picLocks noChangeAspect="1"/>
          </p:cNvPicPr>
          <p:nvPr/>
        </p:nvPicPr>
        <p:blipFill>
          <a:blip r:embed="rId6"/>
          <a:srcRect l="11470" r="12652" b="9961"/>
          <a:stretch>
            <a:fillRect/>
          </a:stretch>
        </p:blipFill>
        <p:spPr>
          <a:xfrm>
            <a:off x="6680498" y="548640"/>
            <a:ext cx="3358635" cy="5637007"/>
          </a:xfrm>
          <a:prstGeom prst="rect">
            <a:avLst/>
          </a:prstGeom>
        </p:spPr>
      </p:pic>
      <p:sp>
        <p:nvSpPr>
          <p:cNvPr id="10" name="TextBox 9">
            <a:extLst>
              <a:ext uri="{FF2B5EF4-FFF2-40B4-BE49-F238E27FC236}">
                <a16:creationId xmlns:a16="http://schemas.microsoft.com/office/drawing/2014/main" id="{46913344-46DC-5345-93C0-2D540E18E75B}"/>
              </a:ext>
            </a:extLst>
          </p:cNvPr>
          <p:cNvSpPr txBox="1"/>
          <p:nvPr/>
        </p:nvSpPr>
        <p:spPr>
          <a:xfrm>
            <a:off x="10101431" y="3550023"/>
            <a:ext cx="989373" cy="307777"/>
          </a:xfrm>
          <a:prstGeom prst="rect">
            <a:avLst/>
          </a:prstGeom>
          <a:noFill/>
        </p:spPr>
        <p:txBody>
          <a:bodyPr wrap="none" rtlCol="0">
            <a:spAutoFit/>
          </a:bodyPr>
          <a:lstStyle/>
          <a:p>
            <a:r>
              <a:rPr lang="en-NO" sz="1400" dirty="0"/>
              <a:t>30°S-30°N</a:t>
            </a:r>
          </a:p>
        </p:txBody>
      </p:sp>
      <p:sp>
        <p:nvSpPr>
          <p:cNvPr id="11" name="TextBox 10">
            <a:extLst>
              <a:ext uri="{FF2B5EF4-FFF2-40B4-BE49-F238E27FC236}">
                <a16:creationId xmlns:a16="http://schemas.microsoft.com/office/drawing/2014/main" id="{C7FEA043-7795-6CD4-8D3D-543B9981AF45}"/>
              </a:ext>
            </a:extLst>
          </p:cNvPr>
          <p:cNvSpPr txBox="1"/>
          <p:nvPr/>
        </p:nvSpPr>
        <p:spPr>
          <a:xfrm>
            <a:off x="10049433" y="1529379"/>
            <a:ext cx="1015021" cy="307777"/>
          </a:xfrm>
          <a:prstGeom prst="rect">
            <a:avLst/>
          </a:prstGeom>
          <a:noFill/>
        </p:spPr>
        <p:txBody>
          <a:bodyPr wrap="none" rtlCol="0">
            <a:spAutoFit/>
          </a:bodyPr>
          <a:lstStyle/>
          <a:p>
            <a:r>
              <a:rPr lang="en-NO" sz="1400" dirty="0"/>
              <a:t>15°N-60°N</a:t>
            </a:r>
          </a:p>
        </p:txBody>
      </p:sp>
      <p:sp>
        <p:nvSpPr>
          <p:cNvPr id="12" name="TextBox 11">
            <a:extLst>
              <a:ext uri="{FF2B5EF4-FFF2-40B4-BE49-F238E27FC236}">
                <a16:creationId xmlns:a16="http://schemas.microsoft.com/office/drawing/2014/main" id="{7DCCF8F2-7C61-B328-13FD-E2DE8B6B83F4}"/>
              </a:ext>
            </a:extLst>
          </p:cNvPr>
          <p:cNvSpPr txBox="1"/>
          <p:nvPr/>
        </p:nvSpPr>
        <p:spPr>
          <a:xfrm>
            <a:off x="10148045" y="5543774"/>
            <a:ext cx="963725" cy="307777"/>
          </a:xfrm>
          <a:prstGeom prst="rect">
            <a:avLst/>
          </a:prstGeom>
          <a:noFill/>
        </p:spPr>
        <p:txBody>
          <a:bodyPr wrap="none" rtlCol="0">
            <a:spAutoFit/>
          </a:bodyPr>
          <a:lstStyle/>
          <a:p>
            <a:r>
              <a:rPr lang="en-NO" sz="1400" dirty="0"/>
              <a:t>15°S-60°S</a:t>
            </a:r>
          </a:p>
        </p:txBody>
      </p:sp>
      <p:pic>
        <p:nvPicPr>
          <p:cNvPr id="13" name="Picture 12" descr="A graph of co2 emissions&#10;&#10;AI-generated content may be incorrect.">
            <a:extLst>
              <a:ext uri="{FF2B5EF4-FFF2-40B4-BE49-F238E27FC236}">
                <a16:creationId xmlns:a16="http://schemas.microsoft.com/office/drawing/2014/main" id="{A95CC0FD-B0FF-1755-8E44-585C723B5E00}"/>
              </a:ext>
            </a:extLst>
          </p:cNvPr>
          <p:cNvPicPr>
            <a:picLocks noChangeAspect="1"/>
          </p:cNvPicPr>
          <p:nvPr/>
        </p:nvPicPr>
        <p:blipFill>
          <a:blip r:embed="rId7"/>
          <a:srcRect l="49722" t="49349"/>
          <a:stretch>
            <a:fillRect/>
          </a:stretch>
        </p:blipFill>
        <p:spPr>
          <a:xfrm>
            <a:off x="946674" y="3496238"/>
            <a:ext cx="4421393" cy="2783886"/>
          </a:xfrm>
          <a:prstGeom prst="rect">
            <a:avLst/>
          </a:prstGeom>
        </p:spPr>
      </p:pic>
      <p:pic>
        <p:nvPicPr>
          <p:cNvPr id="15" name="Picture 14" descr="A collage of graphs&#10;&#10;AI-generated content may be incorrect.">
            <a:extLst>
              <a:ext uri="{FF2B5EF4-FFF2-40B4-BE49-F238E27FC236}">
                <a16:creationId xmlns:a16="http://schemas.microsoft.com/office/drawing/2014/main" id="{19FD8836-DCBD-F18B-3501-DAE3D4366A25}"/>
              </a:ext>
            </a:extLst>
          </p:cNvPr>
          <p:cNvPicPr>
            <a:picLocks noChangeAspect="1"/>
          </p:cNvPicPr>
          <p:nvPr/>
        </p:nvPicPr>
        <p:blipFill>
          <a:blip r:embed="rId8"/>
          <a:srcRect r="48466" b="50616"/>
          <a:stretch>
            <a:fillRect/>
          </a:stretch>
        </p:blipFill>
        <p:spPr>
          <a:xfrm>
            <a:off x="900052" y="742276"/>
            <a:ext cx="4652047" cy="2786230"/>
          </a:xfrm>
          <a:prstGeom prst="rect">
            <a:avLst/>
          </a:prstGeom>
        </p:spPr>
      </p:pic>
      <p:sp>
        <p:nvSpPr>
          <p:cNvPr id="17" name="Slide Number Placeholder 16">
            <a:extLst>
              <a:ext uri="{FF2B5EF4-FFF2-40B4-BE49-F238E27FC236}">
                <a16:creationId xmlns:a16="http://schemas.microsoft.com/office/drawing/2014/main" id="{9E53BB9B-5990-5F0D-DA2B-3E3EC1E14D79}"/>
              </a:ext>
            </a:extLst>
          </p:cNvPr>
          <p:cNvSpPr>
            <a:spLocks noGrp="1"/>
          </p:cNvSpPr>
          <p:nvPr>
            <p:ph type="sldNum" sz="quarter" idx="8"/>
          </p:nvPr>
        </p:nvSpPr>
        <p:spPr/>
        <p:txBody>
          <a:bodyPr/>
          <a:lstStyle/>
          <a:p>
            <a:pPr lvl="0"/>
            <a:fld id="{88FB1591-788A-424C-8C72-D007F068309D}" type="slidenum">
              <a:rPr lang="en-NO" smtClean="0"/>
              <a:t>17</a:t>
            </a:fld>
            <a:r>
              <a:rPr lang="en-NO"/>
              <a:t>/33</a:t>
            </a:r>
            <a:endParaRPr lang="en-NO" dirty="0"/>
          </a:p>
        </p:txBody>
      </p:sp>
    </p:spTree>
    <p:extLst>
      <p:ext uri="{BB962C8B-B14F-4D97-AF65-F5344CB8AC3E}">
        <p14:creationId xmlns:p14="http://schemas.microsoft.com/office/powerpoint/2010/main" val="2380779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4FF5D-B368-8949-CA75-511CEF85971B}"/>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259634B-CF5B-888D-A90F-9DC4CAC46D8E}"/>
              </a:ext>
            </a:extLst>
          </p:cNvPr>
          <p:cNvSpPr txBox="1">
            <a:spLocks noGrp="1"/>
          </p:cNvSpPr>
          <p:nvPr>
            <p:ph type="title"/>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p>
            <a:r>
              <a:rPr lang="en-NO" sz="2400" dirty="0"/>
              <a:t>Global mean temperature</a:t>
            </a:r>
          </a:p>
        </p:txBody>
      </p:sp>
      <p:pic>
        <p:nvPicPr>
          <p:cNvPr id="4" name="Bilde 5">
            <a:extLst>
              <a:ext uri="{FF2B5EF4-FFF2-40B4-BE49-F238E27FC236}">
                <a16:creationId xmlns:a16="http://schemas.microsoft.com/office/drawing/2014/main" id="{E95B10F5-358A-BF69-A975-20A55B03BBCB}"/>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5B13C7B9-1B7E-4FDF-5CD2-D87A13620FB8}"/>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C73FFAFB-16DB-8FEC-4DC5-B91771CD3FBF}"/>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grpSp>
        <p:nvGrpSpPr>
          <p:cNvPr id="12" name="Group 11">
            <a:extLst>
              <a:ext uri="{FF2B5EF4-FFF2-40B4-BE49-F238E27FC236}">
                <a16:creationId xmlns:a16="http://schemas.microsoft.com/office/drawing/2014/main" id="{F5093AF4-B6D2-C59B-4AFF-6C5326CBE925}"/>
              </a:ext>
            </a:extLst>
          </p:cNvPr>
          <p:cNvGrpSpPr/>
          <p:nvPr/>
        </p:nvGrpSpPr>
        <p:grpSpPr>
          <a:xfrm>
            <a:off x="-322728" y="591671"/>
            <a:ext cx="6342190" cy="5830644"/>
            <a:chOff x="5669282" y="548640"/>
            <a:chExt cx="6342190" cy="5830644"/>
          </a:xfrm>
        </p:grpSpPr>
        <p:pic>
          <p:nvPicPr>
            <p:cNvPr id="15" name="Picture 14">
              <a:extLst>
                <a:ext uri="{FF2B5EF4-FFF2-40B4-BE49-F238E27FC236}">
                  <a16:creationId xmlns:a16="http://schemas.microsoft.com/office/drawing/2014/main" id="{E58A2630-C2BE-27FA-3CDE-26319047794D}"/>
                </a:ext>
              </a:extLst>
            </p:cNvPr>
            <p:cNvPicPr>
              <a:picLocks noChangeAspect="1"/>
            </p:cNvPicPr>
            <p:nvPr/>
          </p:nvPicPr>
          <p:blipFill>
            <a:blip r:embed="rId5"/>
            <a:srcRect l="6106" t="6984" r="47293" b="74021"/>
            <a:stretch>
              <a:fillRect/>
            </a:stretch>
          </p:blipFill>
          <p:spPr>
            <a:xfrm>
              <a:off x="5669282" y="548640"/>
              <a:ext cx="6342190" cy="3345628"/>
            </a:xfrm>
            <a:prstGeom prst="rect">
              <a:avLst/>
            </a:prstGeom>
          </p:spPr>
        </p:pic>
        <p:pic>
          <p:nvPicPr>
            <p:cNvPr id="16" name="Picture 15">
              <a:extLst>
                <a:ext uri="{FF2B5EF4-FFF2-40B4-BE49-F238E27FC236}">
                  <a16:creationId xmlns:a16="http://schemas.microsoft.com/office/drawing/2014/main" id="{9D247048-424C-3792-434F-F20656F21419}"/>
                </a:ext>
              </a:extLst>
            </p:cNvPr>
            <p:cNvPicPr>
              <a:picLocks noChangeAspect="1"/>
            </p:cNvPicPr>
            <p:nvPr/>
          </p:nvPicPr>
          <p:blipFill>
            <a:blip r:embed="rId5"/>
            <a:srcRect l="6106" t="27904" r="54673" b="59581"/>
            <a:stretch>
              <a:fillRect/>
            </a:stretch>
          </p:blipFill>
          <p:spPr>
            <a:xfrm>
              <a:off x="6187437" y="4077147"/>
              <a:ext cx="5574917" cy="2302137"/>
            </a:xfrm>
            <a:prstGeom prst="rect">
              <a:avLst/>
            </a:prstGeom>
          </p:spPr>
        </p:pic>
        <p:sp>
          <p:nvSpPr>
            <p:cNvPr id="17" name="Left Brace 16">
              <a:extLst>
                <a:ext uri="{FF2B5EF4-FFF2-40B4-BE49-F238E27FC236}">
                  <a16:creationId xmlns:a16="http://schemas.microsoft.com/office/drawing/2014/main" id="{1F685678-1319-A33B-C283-36DFA6EFE543}"/>
                </a:ext>
              </a:extLst>
            </p:cNvPr>
            <p:cNvSpPr/>
            <p:nvPr/>
          </p:nvSpPr>
          <p:spPr>
            <a:xfrm rot="16200000">
              <a:off x="7734751" y="3679117"/>
              <a:ext cx="360382" cy="22052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NO"/>
            </a:p>
          </p:txBody>
        </p:sp>
        <p:sp>
          <p:nvSpPr>
            <p:cNvPr id="3" name="Up Arrow 2">
              <a:extLst>
                <a:ext uri="{FF2B5EF4-FFF2-40B4-BE49-F238E27FC236}">
                  <a16:creationId xmlns:a16="http://schemas.microsoft.com/office/drawing/2014/main" id="{B61FD82F-4CBF-0A35-3BE9-30E407C0B62A}"/>
                </a:ext>
              </a:extLst>
            </p:cNvPr>
            <p:cNvSpPr/>
            <p:nvPr/>
          </p:nvSpPr>
          <p:spPr>
            <a:xfrm>
              <a:off x="8481732" y="5529263"/>
              <a:ext cx="1433793" cy="358532"/>
            </a:xfrm>
            <a:prstGeom prst="upArrow">
              <a:avLst>
                <a:gd name="adj1" fmla="val 100000"/>
                <a:gd name="adj2" fmla="val 57497"/>
              </a:avLst>
            </a:prstGeom>
            <a:solidFill>
              <a:srgbClr val="C000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8" name="Up Arrow 7">
              <a:extLst>
                <a:ext uri="{FF2B5EF4-FFF2-40B4-BE49-F238E27FC236}">
                  <a16:creationId xmlns:a16="http://schemas.microsoft.com/office/drawing/2014/main" id="{362B35FE-A1EC-9CEE-FE6B-23CE5CF37332}"/>
                </a:ext>
              </a:extLst>
            </p:cNvPr>
            <p:cNvSpPr/>
            <p:nvPr/>
          </p:nvSpPr>
          <p:spPr>
            <a:xfrm>
              <a:off x="7834030" y="5538789"/>
              <a:ext cx="895631" cy="358532"/>
            </a:xfrm>
            <a:prstGeom prst="upArrow">
              <a:avLst>
                <a:gd name="adj1" fmla="val 100000"/>
                <a:gd name="adj2" fmla="val 57497"/>
              </a:avLst>
            </a:prstGeom>
            <a:solidFill>
              <a:srgbClr val="00206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9" name="Up Arrow 8">
              <a:extLst>
                <a:ext uri="{FF2B5EF4-FFF2-40B4-BE49-F238E27FC236}">
                  <a16:creationId xmlns:a16="http://schemas.microsoft.com/office/drawing/2014/main" id="{E93EEE28-906F-843D-DAFC-625C849833A8}"/>
                </a:ext>
              </a:extLst>
            </p:cNvPr>
            <p:cNvSpPr/>
            <p:nvPr/>
          </p:nvSpPr>
          <p:spPr>
            <a:xfrm>
              <a:off x="9700930" y="5519739"/>
              <a:ext cx="895631" cy="358532"/>
            </a:xfrm>
            <a:prstGeom prst="upArrow">
              <a:avLst>
                <a:gd name="adj1" fmla="val 100000"/>
                <a:gd name="adj2" fmla="val 57497"/>
              </a:avLst>
            </a:prstGeom>
            <a:solidFill>
              <a:schemeClr val="accent6">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grpSp>
      <p:grpSp>
        <p:nvGrpSpPr>
          <p:cNvPr id="11" name="Group 10">
            <a:extLst>
              <a:ext uri="{FF2B5EF4-FFF2-40B4-BE49-F238E27FC236}">
                <a16:creationId xmlns:a16="http://schemas.microsoft.com/office/drawing/2014/main" id="{63F940CF-12A5-316F-B0D7-706DAC6A6C6A}"/>
              </a:ext>
            </a:extLst>
          </p:cNvPr>
          <p:cNvGrpSpPr/>
          <p:nvPr/>
        </p:nvGrpSpPr>
        <p:grpSpPr>
          <a:xfrm>
            <a:off x="5874910" y="1269401"/>
            <a:ext cx="6038422" cy="3795097"/>
            <a:chOff x="130327" y="1376978"/>
            <a:chExt cx="6038422" cy="3795097"/>
          </a:xfrm>
        </p:grpSpPr>
        <p:pic>
          <p:nvPicPr>
            <p:cNvPr id="13" name="Picture 12" descr="A graph of different weather conditions&#10;&#10;AI-generated content may be incorrect.">
              <a:extLst>
                <a:ext uri="{FF2B5EF4-FFF2-40B4-BE49-F238E27FC236}">
                  <a16:creationId xmlns:a16="http://schemas.microsoft.com/office/drawing/2014/main" id="{FA925311-8ECC-E6EC-AE27-C432E1456C0F}"/>
                </a:ext>
              </a:extLst>
            </p:cNvPr>
            <p:cNvPicPr>
              <a:picLocks noChangeAspect="1"/>
            </p:cNvPicPr>
            <p:nvPr/>
          </p:nvPicPr>
          <p:blipFill>
            <a:blip r:embed="rId6"/>
            <a:srcRect l="64" t="4152" r="50386" b="49135"/>
            <a:stretch>
              <a:fillRect/>
            </a:stretch>
          </p:blipFill>
          <p:spPr>
            <a:xfrm>
              <a:off x="130327" y="1376978"/>
              <a:ext cx="6038422" cy="3795097"/>
            </a:xfrm>
            <a:prstGeom prst="rect">
              <a:avLst/>
            </a:prstGeom>
          </p:spPr>
        </p:pic>
        <p:sp>
          <p:nvSpPr>
            <p:cNvPr id="10" name="Rectangle 9">
              <a:extLst>
                <a:ext uri="{FF2B5EF4-FFF2-40B4-BE49-F238E27FC236}">
                  <a16:creationId xmlns:a16="http://schemas.microsoft.com/office/drawing/2014/main" id="{E0CE54FF-6465-0AAC-11E5-7D0EC06D8FDF}"/>
                </a:ext>
              </a:extLst>
            </p:cNvPr>
            <p:cNvSpPr/>
            <p:nvPr/>
          </p:nvSpPr>
          <p:spPr>
            <a:xfrm>
              <a:off x="3429001" y="1843088"/>
              <a:ext cx="2600325" cy="1771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cxnSp>
        <p:nvCxnSpPr>
          <p:cNvPr id="18" name="Straight Connector 17">
            <a:extLst>
              <a:ext uri="{FF2B5EF4-FFF2-40B4-BE49-F238E27FC236}">
                <a16:creationId xmlns:a16="http://schemas.microsoft.com/office/drawing/2014/main" id="{D5678BF2-3D26-DD23-2A99-6D46B0F7999F}"/>
              </a:ext>
            </a:extLst>
          </p:cNvPr>
          <p:cNvCxnSpPr>
            <a:cxnSpLocks/>
          </p:cNvCxnSpPr>
          <p:nvPr/>
        </p:nvCxnSpPr>
        <p:spPr>
          <a:xfrm>
            <a:off x="1957891" y="1441525"/>
            <a:ext cx="188409" cy="28500"/>
          </a:xfrm>
          <a:prstGeom prst="line">
            <a:avLst/>
          </a:prstGeom>
          <a:ln>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19" name="Slide Number Placeholder 18">
            <a:extLst>
              <a:ext uri="{FF2B5EF4-FFF2-40B4-BE49-F238E27FC236}">
                <a16:creationId xmlns:a16="http://schemas.microsoft.com/office/drawing/2014/main" id="{6DB08308-D00C-046C-EE15-75EFA29D67C1}"/>
              </a:ext>
            </a:extLst>
          </p:cNvPr>
          <p:cNvSpPr>
            <a:spLocks noGrp="1"/>
          </p:cNvSpPr>
          <p:nvPr>
            <p:ph type="sldNum" sz="quarter" idx="8"/>
          </p:nvPr>
        </p:nvSpPr>
        <p:spPr/>
        <p:txBody>
          <a:bodyPr/>
          <a:lstStyle/>
          <a:p>
            <a:pPr lvl="0"/>
            <a:fld id="{88FB1591-788A-424C-8C72-D007F068309D}" type="slidenum">
              <a:rPr lang="en-NO" smtClean="0"/>
              <a:t>18</a:t>
            </a:fld>
            <a:r>
              <a:rPr lang="en-NO"/>
              <a:t>/33</a:t>
            </a:r>
            <a:endParaRPr lang="en-NO" dirty="0"/>
          </a:p>
        </p:txBody>
      </p:sp>
    </p:spTree>
    <p:extLst>
      <p:ext uri="{BB962C8B-B14F-4D97-AF65-F5344CB8AC3E}">
        <p14:creationId xmlns:p14="http://schemas.microsoft.com/office/powerpoint/2010/main" val="1759344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107B3-083C-50EF-E14B-07A5AA511DF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DAB425F-6B02-5220-683C-127423B4CC65}"/>
              </a:ext>
            </a:extLst>
          </p:cNvPr>
          <p:cNvSpPr txBox="1">
            <a:spLocks noGrp="1"/>
          </p:cNvSpPr>
          <p:nvPr>
            <p:ph type="title"/>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p>
            <a:r>
              <a:rPr lang="en-NO" sz="2400" dirty="0"/>
              <a:t>Global, polar and tropical mean temperature</a:t>
            </a:r>
          </a:p>
        </p:txBody>
      </p:sp>
      <p:pic>
        <p:nvPicPr>
          <p:cNvPr id="4" name="Bilde 5">
            <a:extLst>
              <a:ext uri="{FF2B5EF4-FFF2-40B4-BE49-F238E27FC236}">
                <a16:creationId xmlns:a16="http://schemas.microsoft.com/office/drawing/2014/main" id="{2170CF87-6932-8AC5-07DE-FF911B91BC1B}"/>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1A0A9C65-7715-5D4F-BE24-1D832C5F716B}"/>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C6985DDA-0467-8420-54D3-0EEB321C13D9}"/>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3" name="Picture 12" descr="A graph of different weather conditions&#10;&#10;AI-generated content may be incorrect.">
            <a:extLst>
              <a:ext uri="{FF2B5EF4-FFF2-40B4-BE49-F238E27FC236}">
                <a16:creationId xmlns:a16="http://schemas.microsoft.com/office/drawing/2014/main" id="{2DCAB06D-5228-CF06-60E6-0CDFF22B81F1}"/>
              </a:ext>
            </a:extLst>
          </p:cNvPr>
          <p:cNvPicPr>
            <a:picLocks noChangeAspect="1"/>
          </p:cNvPicPr>
          <p:nvPr/>
        </p:nvPicPr>
        <p:blipFill>
          <a:blip r:embed="rId5"/>
          <a:srcRect l="50511" t="4506" b="50668"/>
          <a:stretch>
            <a:fillRect/>
          </a:stretch>
        </p:blipFill>
        <p:spPr>
          <a:xfrm>
            <a:off x="6350087" y="215150"/>
            <a:ext cx="4542972" cy="2743202"/>
          </a:xfrm>
          <a:prstGeom prst="rect">
            <a:avLst/>
          </a:prstGeom>
        </p:spPr>
      </p:pic>
      <p:pic>
        <p:nvPicPr>
          <p:cNvPr id="3" name="Picture 2" descr="A graph of different weather conditions&#10;&#10;AI-generated content may be incorrect.">
            <a:extLst>
              <a:ext uri="{FF2B5EF4-FFF2-40B4-BE49-F238E27FC236}">
                <a16:creationId xmlns:a16="http://schemas.microsoft.com/office/drawing/2014/main" id="{5FAEF26D-A68E-FF1F-8276-8993422F027A}"/>
              </a:ext>
            </a:extLst>
          </p:cNvPr>
          <p:cNvPicPr>
            <a:picLocks noChangeAspect="1"/>
          </p:cNvPicPr>
          <p:nvPr/>
        </p:nvPicPr>
        <p:blipFill>
          <a:blip r:embed="rId5"/>
          <a:srcRect l="64" t="4152" r="50386" b="49135"/>
          <a:stretch>
            <a:fillRect/>
          </a:stretch>
        </p:blipFill>
        <p:spPr>
          <a:xfrm>
            <a:off x="661012" y="749018"/>
            <a:ext cx="4376610" cy="2750662"/>
          </a:xfrm>
          <a:prstGeom prst="rect">
            <a:avLst/>
          </a:prstGeom>
        </p:spPr>
      </p:pic>
      <p:pic>
        <p:nvPicPr>
          <p:cNvPr id="11" name="Picture 10" descr="A group of graphs showing different types of data&#10;&#10;AI-generated content may be incorrect.">
            <a:extLst>
              <a:ext uri="{FF2B5EF4-FFF2-40B4-BE49-F238E27FC236}">
                <a16:creationId xmlns:a16="http://schemas.microsoft.com/office/drawing/2014/main" id="{C08819BA-8779-1A5A-5E95-260A59005888}"/>
              </a:ext>
            </a:extLst>
          </p:cNvPr>
          <p:cNvPicPr>
            <a:picLocks noChangeAspect="1"/>
          </p:cNvPicPr>
          <p:nvPr/>
        </p:nvPicPr>
        <p:blipFill>
          <a:blip r:embed="rId6"/>
          <a:srcRect r="49688" b="50268"/>
          <a:stretch>
            <a:fillRect/>
          </a:stretch>
        </p:blipFill>
        <p:spPr>
          <a:xfrm>
            <a:off x="6161808" y="3022260"/>
            <a:ext cx="4832507" cy="3184575"/>
          </a:xfrm>
          <a:prstGeom prst="rect">
            <a:avLst/>
          </a:prstGeom>
        </p:spPr>
      </p:pic>
      <p:sp>
        <p:nvSpPr>
          <p:cNvPr id="8" name="Rectangle 7">
            <a:extLst>
              <a:ext uri="{FF2B5EF4-FFF2-40B4-BE49-F238E27FC236}">
                <a16:creationId xmlns:a16="http://schemas.microsoft.com/office/drawing/2014/main" id="{CA448CB9-A3BE-A0FF-3DF1-2A02C6189ECB}"/>
              </a:ext>
            </a:extLst>
          </p:cNvPr>
          <p:cNvSpPr/>
          <p:nvPr/>
        </p:nvSpPr>
        <p:spPr>
          <a:xfrm>
            <a:off x="3070780" y="1000125"/>
            <a:ext cx="1875793" cy="1346468"/>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Rectangle 8">
            <a:extLst>
              <a:ext uri="{FF2B5EF4-FFF2-40B4-BE49-F238E27FC236}">
                <a16:creationId xmlns:a16="http://schemas.microsoft.com/office/drawing/2014/main" id="{E7E498F7-0673-415B-3F6D-057A92DAD9B0}"/>
              </a:ext>
            </a:extLst>
          </p:cNvPr>
          <p:cNvSpPr/>
          <p:nvPr/>
        </p:nvSpPr>
        <p:spPr>
          <a:xfrm>
            <a:off x="8758238" y="409575"/>
            <a:ext cx="1938338" cy="20193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Rectangle 9">
            <a:extLst>
              <a:ext uri="{FF2B5EF4-FFF2-40B4-BE49-F238E27FC236}">
                <a16:creationId xmlns:a16="http://schemas.microsoft.com/office/drawing/2014/main" id="{5E5AEAA2-2EE6-8E73-C937-1A19BDDD3798}"/>
              </a:ext>
            </a:extLst>
          </p:cNvPr>
          <p:cNvSpPr/>
          <p:nvPr/>
        </p:nvSpPr>
        <p:spPr>
          <a:xfrm>
            <a:off x="8829675" y="3362325"/>
            <a:ext cx="1947865" cy="1438275"/>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12" name="Picture 11" descr="A map of the world with a diagram&#10;&#10;AI-generated content may be incorrect.">
            <a:extLst>
              <a:ext uri="{FF2B5EF4-FFF2-40B4-BE49-F238E27FC236}">
                <a16:creationId xmlns:a16="http://schemas.microsoft.com/office/drawing/2014/main" id="{FDE3A73B-0AAA-8418-BC52-04253962BED5}"/>
              </a:ext>
            </a:extLst>
          </p:cNvPr>
          <p:cNvPicPr>
            <a:picLocks noChangeAspect="1"/>
          </p:cNvPicPr>
          <p:nvPr/>
        </p:nvPicPr>
        <p:blipFill>
          <a:blip r:embed="rId7"/>
          <a:stretch>
            <a:fillRect/>
          </a:stretch>
        </p:blipFill>
        <p:spPr>
          <a:xfrm>
            <a:off x="1261737" y="3605882"/>
            <a:ext cx="3625681" cy="2415171"/>
          </a:xfrm>
          <a:prstGeom prst="rect">
            <a:avLst/>
          </a:prstGeom>
        </p:spPr>
      </p:pic>
      <p:sp>
        <p:nvSpPr>
          <p:cNvPr id="15" name="Slide Number Placeholder 14">
            <a:extLst>
              <a:ext uri="{FF2B5EF4-FFF2-40B4-BE49-F238E27FC236}">
                <a16:creationId xmlns:a16="http://schemas.microsoft.com/office/drawing/2014/main" id="{8950FE4A-01CE-3BA0-E13A-8F7C5F24F325}"/>
              </a:ext>
            </a:extLst>
          </p:cNvPr>
          <p:cNvSpPr>
            <a:spLocks noGrp="1"/>
          </p:cNvSpPr>
          <p:nvPr>
            <p:ph type="sldNum" sz="quarter" idx="8"/>
          </p:nvPr>
        </p:nvSpPr>
        <p:spPr/>
        <p:txBody>
          <a:bodyPr/>
          <a:lstStyle/>
          <a:p>
            <a:pPr lvl="0"/>
            <a:fld id="{88FB1591-788A-424C-8C72-D007F068309D}" type="slidenum">
              <a:rPr lang="en-NO" smtClean="0"/>
              <a:t>19</a:t>
            </a:fld>
            <a:r>
              <a:rPr lang="en-NO"/>
              <a:t>/33</a:t>
            </a:r>
            <a:endParaRPr lang="en-NO" dirty="0"/>
          </a:p>
        </p:txBody>
      </p:sp>
    </p:spTree>
    <p:extLst>
      <p:ext uri="{BB962C8B-B14F-4D97-AF65-F5344CB8AC3E}">
        <p14:creationId xmlns:p14="http://schemas.microsoft.com/office/powerpoint/2010/main" val="2474968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5">
            <a:extLst>
              <a:ext uri="{FF2B5EF4-FFF2-40B4-BE49-F238E27FC236}">
                <a16:creationId xmlns:a16="http://schemas.microsoft.com/office/drawing/2014/main" id="{4E411EF2-D432-73CF-C392-213193C51372}"/>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ECCB8165-1E8D-DD46-975E-5C89D90A4552}"/>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97A65817-5318-9541-5864-DCF9A89B148D}"/>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40" name="Picture 39" descr="A graph showing the price of carbon dioxide&#10;&#10;AI-generated content may be incorrect.">
            <a:extLst>
              <a:ext uri="{FF2B5EF4-FFF2-40B4-BE49-F238E27FC236}">
                <a16:creationId xmlns:a16="http://schemas.microsoft.com/office/drawing/2014/main" id="{9ECD80E2-FB30-2F43-F7B2-87BDCEF56BDA}"/>
              </a:ext>
            </a:extLst>
          </p:cNvPr>
          <p:cNvPicPr>
            <a:picLocks noChangeAspect="1"/>
          </p:cNvPicPr>
          <p:nvPr/>
        </p:nvPicPr>
        <p:blipFill>
          <a:blip r:embed="rId5"/>
          <a:stretch>
            <a:fillRect/>
          </a:stretch>
        </p:blipFill>
        <p:spPr>
          <a:xfrm>
            <a:off x="282766" y="1194099"/>
            <a:ext cx="6428590" cy="4291449"/>
          </a:xfrm>
          <a:prstGeom prst="rect">
            <a:avLst/>
          </a:prstGeom>
        </p:spPr>
      </p:pic>
      <p:pic>
        <p:nvPicPr>
          <p:cNvPr id="42" name="Picture 41" descr="A graph showing the difference between co2 and emission&#10;&#10;AI-generated content may be incorrect.">
            <a:extLst>
              <a:ext uri="{FF2B5EF4-FFF2-40B4-BE49-F238E27FC236}">
                <a16:creationId xmlns:a16="http://schemas.microsoft.com/office/drawing/2014/main" id="{531F59FD-22AB-DA51-AEDC-037FBF93A4C8}"/>
              </a:ext>
            </a:extLst>
          </p:cNvPr>
          <p:cNvPicPr>
            <a:picLocks noChangeAspect="1"/>
          </p:cNvPicPr>
          <p:nvPr/>
        </p:nvPicPr>
        <p:blipFill>
          <a:blip r:embed="rId6"/>
          <a:stretch>
            <a:fillRect/>
          </a:stretch>
        </p:blipFill>
        <p:spPr>
          <a:xfrm>
            <a:off x="6736216" y="2162285"/>
            <a:ext cx="5124091" cy="2872293"/>
          </a:xfrm>
          <a:prstGeom prst="rect">
            <a:avLst/>
          </a:prstGeom>
        </p:spPr>
      </p:pic>
      <p:pic>
        <p:nvPicPr>
          <p:cNvPr id="1028" name="Picture 4" descr="Paris climate agreement: what is it and why does it matter? | Greenpeace">
            <a:extLst>
              <a:ext uri="{FF2B5EF4-FFF2-40B4-BE49-F238E27FC236}">
                <a16:creationId xmlns:a16="http://schemas.microsoft.com/office/drawing/2014/main" id="{EE694712-CCD9-134D-1B29-AB262019CE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9726" y="3416036"/>
            <a:ext cx="1841668" cy="1225887"/>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Connector 43">
            <a:extLst>
              <a:ext uri="{FF2B5EF4-FFF2-40B4-BE49-F238E27FC236}">
                <a16:creationId xmlns:a16="http://schemas.microsoft.com/office/drawing/2014/main" id="{882780A6-F29E-4A45-999C-1B62EBB3DAF6}"/>
              </a:ext>
            </a:extLst>
          </p:cNvPr>
          <p:cNvCxnSpPr/>
          <p:nvPr/>
        </p:nvCxnSpPr>
        <p:spPr>
          <a:xfrm>
            <a:off x="3700631" y="2678654"/>
            <a:ext cx="0" cy="710005"/>
          </a:xfrm>
          <a:prstGeom prst="line">
            <a:avLst/>
          </a:prstGeom>
          <a:ln>
            <a:solidFill>
              <a:schemeClr val="bg1">
                <a:lumMod val="5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6" name="Tittel 1">
            <a:extLst>
              <a:ext uri="{FF2B5EF4-FFF2-40B4-BE49-F238E27FC236}">
                <a16:creationId xmlns:a16="http://schemas.microsoft.com/office/drawing/2014/main" id="{21BEA718-2B7C-03FD-C611-77008E8EF03F}"/>
              </a:ext>
            </a:extLst>
          </p:cNvPr>
          <p:cNvSpPr txBox="1">
            <a:spLocks/>
          </p:cNvSpPr>
          <p:nvPr/>
        </p:nvSpPr>
        <p:spPr>
          <a:xfrm>
            <a:off x="445137" y="349623"/>
            <a:ext cx="10691265" cy="685800"/>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3200" dirty="0"/>
              <a:t>CO</a:t>
            </a:r>
            <a:r>
              <a:rPr lang="en-NO" sz="3200" baseline="-25000" dirty="0"/>
              <a:t>2</a:t>
            </a:r>
            <a:r>
              <a:rPr lang="en-NO" sz="3200" dirty="0"/>
              <a:t> emisions</a:t>
            </a:r>
          </a:p>
        </p:txBody>
      </p:sp>
      <p:sp>
        <p:nvSpPr>
          <p:cNvPr id="3" name="Slide Number Placeholder 2">
            <a:extLst>
              <a:ext uri="{FF2B5EF4-FFF2-40B4-BE49-F238E27FC236}">
                <a16:creationId xmlns:a16="http://schemas.microsoft.com/office/drawing/2014/main" id="{07975184-7681-03BC-7D9D-88BC69FF7A53}"/>
              </a:ext>
            </a:extLst>
          </p:cNvPr>
          <p:cNvSpPr>
            <a:spLocks noGrp="1"/>
          </p:cNvSpPr>
          <p:nvPr>
            <p:ph type="sldNum" sz="quarter" idx="8"/>
          </p:nvPr>
        </p:nvSpPr>
        <p:spPr/>
        <p:txBody>
          <a:bodyPr/>
          <a:lstStyle/>
          <a:p>
            <a:pPr lvl="0"/>
            <a:fld id="{88FB1591-788A-424C-8C72-D007F068309D}" type="slidenum">
              <a:rPr lang="en-NO" smtClean="0"/>
              <a:t>2</a:t>
            </a:fld>
            <a:r>
              <a:rPr lang="en-NO"/>
              <a:t>/33</a:t>
            </a:r>
            <a:endParaRPr lang="en-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21575-6070-3E41-A823-FFC0AE372197}"/>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784C79D8-ACF5-43D4-945F-CF15D80E6303}"/>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87003AFC-EDAE-379B-3B37-09E657BD3316}"/>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7635850F-622D-A9B5-0423-351C31CF0BF0}"/>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8" name="Tittel 1">
            <a:extLst>
              <a:ext uri="{FF2B5EF4-FFF2-40B4-BE49-F238E27FC236}">
                <a16:creationId xmlns:a16="http://schemas.microsoft.com/office/drawing/2014/main" id="{101B1484-80D6-8C77-BA98-729D7DBD32A8}"/>
              </a:ext>
            </a:extLst>
          </p:cNvPr>
          <p:cNvSpPr txBox="1">
            <a:spLocks/>
          </p:cNvSpPr>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400" dirty="0"/>
              <a:t>Spatially heterogeneous mean temperature at the end of climate interventions</a:t>
            </a:r>
          </a:p>
        </p:txBody>
      </p:sp>
      <p:pic>
        <p:nvPicPr>
          <p:cNvPr id="5122" name="Picture 2">
            <a:extLst>
              <a:ext uri="{FF2B5EF4-FFF2-40B4-BE49-F238E27FC236}">
                <a16:creationId xmlns:a16="http://schemas.microsoft.com/office/drawing/2014/main" id="{568CBF44-5320-1C2F-BF6E-8ADCC88893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81" y="1134738"/>
            <a:ext cx="6671680" cy="48594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A0CE8F-5746-C2A7-B309-FEBDDFB8EF9E}"/>
              </a:ext>
            </a:extLst>
          </p:cNvPr>
          <p:cNvSpPr txBox="1"/>
          <p:nvPr/>
        </p:nvSpPr>
        <p:spPr>
          <a:xfrm>
            <a:off x="653106" y="1425712"/>
            <a:ext cx="846450" cy="369332"/>
          </a:xfrm>
          <a:prstGeom prst="rect">
            <a:avLst/>
          </a:prstGeom>
          <a:noFill/>
        </p:spPr>
        <p:txBody>
          <a:bodyPr wrap="none" rtlCol="0">
            <a:spAutoFit/>
          </a:bodyPr>
          <a:lstStyle/>
          <a:p>
            <a:r>
              <a:rPr lang="en-NO" dirty="0"/>
              <a:t>No SAI</a:t>
            </a:r>
          </a:p>
        </p:txBody>
      </p:sp>
      <p:sp>
        <p:nvSpPr>
          <p:cNvPr id="3" name="TextBox 2">
            <a:extLst>
              <a:ext uri="{FF2B5EF4-FFF2-40B4-BE49-F238E27FC236}">
                <a16:creationId xmlns:a16="http://schemas.microsoft.com/office/drawing/2014/main" id="{1EE8B497-8C23-24D5-6F5A-229C30AF659E}"/>
              </a:ext>
            </a:extLst>
          </p:cNvPr>
          <p:cNvSpPr txBox="1"/>
          <p:nvPr/>
        </p:nvSpPr>
        <p:spPr>
          <a:xfrm>
            <a:off x="525807" y="3400173"/>
            <a:ext cx="1008353" cy="369332"/>
          </a:xfrm>
          <a:prstGeom prst="rect">
            <a:avLst/>
          </a:prstGeom>
          <a:noFill/>
        </p:spPr>
        <p:txBody>
          <a:bodyPr wrap="none" rtlCol="0">
            <a:spAutoFit/>
          </a:bodyPr>
          <a:lstStyle/>
          <a:p>
            <a:r>
              <a:rPr lang="en-NO" dirty="0"/>
              <a:t>SAI - NH</a:t>
            </a:r>
          </a:p>
        </p:txBody>
      </p:sp>
      <p:sp>
        <p:nvSpPr>
          <p:cNvPr id="9" name="TextBox 8">
            <a:extLst>
              <a:ext uri="{FF2B5EF4-FFF2-40B4-BE49-F238E27FC236}">
                <a16:creationId xmlns:a16="http://schemas.microsoft.com/office/drawing/2014/main" id="{532339CE-0FB9-6ED9-C688-9C805BF4C828}"/>
              </a:ext>
            </a:extLst>
          </p:cNvPr>
          <p:cNvSpPr txBox="1"/>
          <p:nvPr/>
        </p:nvSpPr>
        <p:spPr>
          <a:xfrm>
            <a:off x="4250394" y="1383934"/>
            <a:ext cx="931409" cy="369332"/>
          </a:xfrm>
          <a:prstGeom prst="rect">
            <a:avLst/>
          </a:prstGeom>
          <a:noFill/>
        </p:spPr>
        <p:txBody>
          <a:bodyPr wrap="none" rtlCol="0">
            <a:spAutoFit/>
          </a:bodyPr>
          <a:lstStyle/>
          <a:p>
            <a:r>
              <a:rPr lang="en-NO" dirty="0"/>
              <a:t>SAI - TR</a:t>
            </a:r>
          </a:p>
        </p:txBody>
      </p:sp>
      <p:sp>
        <p:nvSpPr>
          <p:cNvPr id="10" name="TextBox 9">
            <a:extLst>
              <a:ext uri="{FF2B5EF4-FFF2-40B4-BE49-F238E27FC236}">
                <a16:creationId xmlns:a16="http://schemas.microsoft.com/office/drawing/2014/main" id="{FF38F9E6-DBDB-767D-16B2-D87EB79B91E6}"/>
              </a:ext>
            </a:extLst>
          </p:cNvPr>
          <p:cNvSpPr txBox="1"/>
          <p:nvPr/>
        </p:nvSpPr>
        <p:spPr>
          <a:xfrm>
            <a:off x="4207600" y="3370189"/>
            <a:ext cx="974690" cy="369332"/>
          </a:xfrm>
          <a:prstGeom prst="rect">
            <a:avLst/>
          </a:prstGeom>
          <a:noFill/>
        </p:spPr>
        <p:txBody>
          <a:bodyPr wrap="none" rtlCol="0">
            <a:spAutoFit/>
          </a:bodyPr>
          <a:lstStyle/>
          <a:p>
            <a:r>
              <a:rPr lang="en-NO" dirty="0"/>
              <a:t>SAI - SH</a:t>
            </a:r>
          </a:p>
        </p:txBody>
      </p:sp>
      <p:pic>
        <p:nvPicPr>
          <p:cNvPr id="13" name="Picture 12" descr="A graph of different weather conditions&#10;&#10;AI-generated content may be incorrect.">
            <a:extLst>
              <a:ext uri="{FF2B5EF4-FFF2-40B4-BE49-F238E27FC236}">
                <a16:creationId xmlns:a16="http://schemas.microsoft.com/office/drawing/2014/main" id="{4536E432-3119-8A1E-F4BC-2111A6221178}"/>
              </a:ext>
            </a:extLst>
          </p:cNvPr>
          <p:cNvPicPr>
            <a:picLocks noChangeAspect="1"/>
          </p:cNvPicPr>
          <p:nvPr/>
        </p:nvPicPr>
        <p:blipFill>
          <a:blip r:embed="rId6"/>
          <a:srcRect l="64" t="4152" r="50386" b="49135"/>
          <a:stretch>
            <a:fillRect/>
          </a:stretch>
        </p:blipFill>
        <p:spPr>
          <a:xfrm>
            <a:off x="7216047" y="2144084"/>
            <a:ext cx="4664233" cy="2931431"/>
          </a:xfrm>
          <a:prstGeom prst="rect">
            <a:avLst/>
          </a:prstGeom>
        </p:spPr>
      </p:pic>
      <p:sp>
        <p:nvSpPr>
          <p:cNvPr id="14" name="Rectangle 13">
            <a:extLst>
              <a:ext uri="{FF2B5EF4-FFF2-40B4-BE49-F238E27FC236}">
                <a16:creationId xmlns:a16="http://schemas.microsoft.com/office/drawing/2014/main" id="{F5FAE12F-2350-32F4-4E71-3D0D3D16B75B}"/>
              </a:ext>
            </a:extLst>
          </p:cNvPr>
          <p:cNvSpPr/>
          <p:nvPr/>
        </p:nvSpPr>
        <p:spPr>
          <a:xfrm>
            <a:off x="9485524" y="2202908"/>
            <a:ext cx="255070" cy="2578412"/>
          </a:xfrm>
          <a:prstGeom prst="rect">
            <a:avLst/>
          </a:prstGeom>
          <a:no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5" name="TextBox 14">
            <a:extLst>
              <a:ext uri="{FF2B5EF4-FFF2-40B4-BE49-F238E27FC236}">
                <a16:creationId xmlns:a16="http://schemas.microsoft.com/office/drawing/2014/main" id="{DE9B35B8-36FA-E176-7DA5-7A16A6439E2C}"/>
              </a:ext>
            </a:extLst>
          </p:cNvPr>
          <p:cNvSpPr txBox="1"/>
          <p:nvPr/>
        </p:nvSpPr>
        <p:spPr>
          <a:xfrm>
            <a:off x="7980194" y="1759815"/>
            <a:ext cx="3840904" cy="369332"/>
          </a:xfrm>
          <a:prstGeom prst="rect">
            <a:avLst/>
          </a:prstGeom>
          <a:noFill/>
        </p:spPr>
        <p:txBody>
          <a:bodyPr wrap="square" rtlCol="0">
            <a:spAutoFit/>
          </a:bodyPr>
          <a:lstStyle/>
          <a:p>
            <a:r>
              <a:rPr lang="en-NO" dirty="0"/>
              <a:t>Global mean ∆surface temperature</a:t>
            </a:r>
          </a:p>
        </p:txBody>
      </p:sp>
      <p:sp>
        <p:nvSpPr>
          <p:cNvPr id="17" name="Slide Number Placeholder 16">
            <a:extLst>
              <a:ext uri="{FF2B5EF4-FFF2-40B4-BE49-F238E27FC236}">
                <a16:creationId xmlns:a16="http://schemas.microsoft.com/office/drawing/2014/main" id="{45FB0130-776F-DBE7-1383-2AFC63431591}"/>
              </a:ext>
            </a:extLst>
          </p:cNvPr>
          <p:cNvSpPr>
            <a:spLocks noGrp="1"/>
          </p:cNvSpPr>
          <p:nvPr>
            <p:ph type="sldNum" sz="quarter" idx="8"/>
          </p:nvPr>
        </p:nvSpPr>
        <p:spPr/>
        <p:txBody>
          <a:bodyPr/>
          <a:lstStyle/>
          <a:p>
            <a:pPr lvl="0"/>
            <a:fld id="{88FB1591-788A-424C-8C72-D007F068309D}" type="slidenum">
              <a:rPr lang="en-NO" smtClean="0"/>
              <a:t>20</a:t>
            </a:fld>
            <a:r>
              <a:rPr lang="en-NO"/>
              <a:t>/33</a:t>
            </a:r>
            <a:endParaRPr lang="en-NO" dirty="0"/>
          </a:p>
        </p:txBody>
      </p:sp>
    </p:spTree>
    <p:extLst>
      <p:ext uri="{BB962C8B-B14F-4D97-AF65-F5344CB8AC3E}">
        <p14:creationId xmlns:p14="http://schemas.microsoft.com/office/powerpoint/2010/main" val="826872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3F70E-7A6D-4A52-9F89-BDF00795B79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031C4D-DBCC-50E4-32B6-DD6BE905AD30}"/>
              </a:ext>
            </a:extLst>
          </p:cNvPr>
          <p:cNvSpPr txBox="1">
            <a:spLocks noGrp="1"/>
          </p:cNvSpPr>
          <p:nvPr>
            <p:ph type="title"/>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p>
            <a:r>
              <a:rPr lang="en-NO" sz="2400" dirty="0"/>
              <a:t>AMOC freshwater feedback</a:t>
            </a:r>
          </a:p>
        </p:txBody>
      </p:sp>
      <p:pic>
        <p:nvPicPr>
          <p:cNvPr id="4" name="Bilde 5">
            <a:extLst>
              <a:ext uri="{FF2B5EF4-FFF2-40B4-BE49-F238E27FC236}">
                <a16:creationId xmlns:a16="http://schemas.microsoft.com/office/drawing/2014/main" id="{4A4A2667-338D-ED21-D306-F99C196BF134}"/>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A58941B8-2BD0-3D87-FF33-BA90F1876440}"/>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50041212-E0BC-7D58-F84F-89CD216DB76C}"/>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8" name="Rectangle 7">
            <a:extLst>
              <a:ext uri="{FF2B5EF4-FFF2-40B4-BE49-F238E27FC236}">
                <a16:creationId xmlns:a16="http://schemas.microsoft.com/office/drawing/2014/main" id="{73BE325F-4DB7-6ED4-DF56-01A3311B3F82}"/>
              </a:ext>
            </a:extLst>
          </p:cNvPr>
          <p:cNvSpPr/>
          <p:nvPr/>
        </p:nvSpPr>
        <p:spPr>
          <a:xfrm>
            <a:off x="3500438" y="1914525"/>
            <a:ext cx="2400300" cy="1557338"/>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Rectangle 8">
            <a:extLst>
              <a:ext uri="{FF2B5EF4-FFF2-40B4-BE49-F238E27FC236}">
                <a16:creationId xmlns:a16="http://schemas.microsoft.com/office/drawing/2014/main" id="{292917C7-644E-1567-9829-E64841C843B6}"/>
              </a:ext>
            </a:extLst>
          </p:cNvPr>
          <p:cNvSpPr/>
          <p:nvPr/>
        </p:nvSpPr>
        <p:spPr>
          <a:xfrm>
            <a:off x="8758238" y="409575"/>
            <a:ext cx="1938338" cy="20193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15" name="Picture 14">
            <a:extLst>
              <a:ext uri="{FF2B5EF4-FFF2-40B4-BE49-F238E27FC236}">
                <a16:creationId xmlns:a16="http://schemas.microsoft.com/office/drawing/2014/main" id="{E0C24DBA-5B2E-506E-CD86-8EE5D2FF2DF8}"/>
              </a:ext>
            </a:extLst>
          </p:cNvPr>
          <p:cNvPicPr>
            <a:picLocks noChangeAspect="1"/>
          </p:cNvPicPr>
          <p:nvPr/>
        </p:nvPicPr>
        <p:blipFill>
          <a:blip r:embed="rId5"/>
          <a:stretch>
            <a:fillRect/>
          </a:stretch>
        </p:blipFill>
        <p:spPr>
          <a:xfrm>
            <a:off x="330505" y="748229"/>
            <a:ext cx="10080433" cy="5544238"/>
          </a:xfrm>
          <a:prstGeom prst="rect">
            <a:avLst/>
          </a:prstGeom>
        </p:spPr>
      </p:pic>
      <p:sp>
        <p:nvSpPr>
          <p:cNvPr id="17" name="Slide Number Placeholder 16">
            <a:extLst>
              <a:ext uri="{FF2B5EF4-FFF2-40B4-BE49-F238E27FC236}">
                <a16:creationId xmlns:a16="http://schemas.microsoft.com/office/drawing/2014/main" id="{010DED98-2A57-583E-E461-D78DA5888068}"/>
              </a:ext>
            </a:extLst>
          </p:cNvPr>
          <p:cNvSpPr>
            <a:spLocks noGrp="1"/>
          </p:cNvSpPr>
          <p:nvPr>
            <p:ph type="sldNum" sz="quarter" idx="8"/>
          </p:nvPr>
        </p:nvSpPr>
        <p:spPr/>
        <p:txBody>
          <a:bodyPr/>
          <a:lstStyle/>
          <a:p>
            <a:pPr lvl="0"/>
            <a:fld id="{88FB1591-788A-424C-8C72-D007F068309D}" type="slidenum">
              <a:rPr lang="en-NO" smtClean="0"/>
              <a:t>21</a:t>
            </a:fld>
            <a:r>
              <a:rPr lang="en-NO"/>
              <a:t>/33</a:t>
            </a:r>
            <a:endParaRPr lang="en-NO" dirty="0"/>
          </a:p>
        </p:txBody>
      </p:sp>
    </p:spTree>
    <p:extLst>
      <p:ext uri="{BB962C8B-B14F-4D97-AF65-F5344CB8AC3E}">
        <p14:creationId xmlns:p14="http://schemas.microsoft.com/office/powerpoint/2010/main" val="328240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6664-D273-D0E5-7BFB-836208B16DC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BD0E8F6-4E47-7C9A-76B8-889F22B4438C}"/>
              </a:ext>
            </a:extLst>
          </p:cNvPr>
          <p:cNvSpPr txBox="1">
            <a:spLocks noGrp="1"/>
          </p:cNvSpPr>
          <p:nvPr>
            <p:ph type="title"/>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p>
            <a:r>
              <a:rPr lang="en-NO" sz="2400" dirty="0"/>
              <a:t>Sea-ice</a:t>
            </a:r>
          </a:p>
        </p:txBody>
      </p:sp>
      <p:pic>
        <p:nvPicPr>
          <p:cNvPr id="4" name="Bilde 5">
            <a:extLst>
              <a:ext uri="{FF2B5EF4-FFF2-40B4-BE49-F238E27FC236}">
                <a16:creationId xmlns:a16="http://schemas.microsoft.com/office/drawing/2014/main" id="{C969CF86-9B78-2791-FC11-4189C3A8293B}"/>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6E484665-5152-3C15-72DD-033782B3F0BF}"/>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E6785566-F2C6-BF07-B029-94DB9463604A}"/>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8" name="Rectangle 7">
            <a:extLst>
              <a:ext uri="{FF2B5EF4-FFF2-40B4-BE49-F238E27FC236}">
                <a16:creationId xmlns:a16="http://schemas.microsoft.com/office/drawing/2014/main" id="{C4B26CD5-0B1F-74FF-723C-4893CAD78EF1}"/>
              </a:ext>
            </a:extLst>
          </p:cNvPr>
          <p:cNvSpPr/>
          <p:nvPr/>
        </p:nvSpPr>
        <p:spPr>
          <a:xfrm>
            <a:off x="3500438" y="1914525"/>
            <a:ext cx="2400300" cy="1557338"/>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Rectangle 8">
            <a:extLst>
              <a:ext uri="{FF2B5EF4-FFF2-40B4-BE49-F238E27FC236}">
                <a16:creationId xmlns:a16="http://schemas.microsoft.com/office/drawing/2014/main" id="{4E55FF56-95EA-000A-F846-EFAB611E9CBF}"/>
              </a:ext>
            </a:extLst>
          </p:cNvPr>
          <p:cNvSpPr/>
          <p:nvPr/>
        </p:nvSpPr>
        <p:spPr>
          <a:xfrm>
            <a:off x="8758238" y="409575"/>
            <a:ext cx="1938338" cy="20193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3" name="Picture 2" descr="A group of graphs showing different types of temperature&#10;&#10;AI-generated content may be incorrect.">
            <a:extLst>
              <a:ext uri="{FF2B5EF4-FFF2-40B4-BE49-F238E27FC236}">
                <a16:creationId xmlns:a16="http://schemas.microsoft.com/office/drawing/2014/main" id="{30F0CB80-391F-193F-CE5A-9D084A8DC6A3}"/>
              </a:ext>
            </a:extLst>
          </p:cNvPr>
          <p:cNvPicPr>
            <a:picLocks noChangeAspect="1"/>
          </p:cNvPicPr>
          <p:nvPr/>
        </p:nvPicPr>
        <p:blipFill>
          <a:blip r:embed="rId5"/>
          <a:srcRect t="66345"/>
          <a:stretch>
            <a:fillRect/>
          </a:stretch>
        </p:blipFill>
        <p:spPr>
          <a:xfrm>
            <a:off x="739049" y="1454227"/>
            <a:ext cx="10311552" cy="3470314"/>
          </a:xfrm>
          <a:prstGeom prst="rect">
            <a:avLst/>
          </a:prstGeom>
        </p:spPr>
      </p:pic>
      <p:sp>
        <p:nvSpPr>
          <p:cNvPr id="11" name="Slide Number Placeholder 10">
            <a:extLst>
              <a:ext uri="{FF2B5EF4-FFF2-40B4-BE49-F238E27FC236}">
                <a16:creationId xmlns:a16="http://schemas.microsoft.com/office/drawing/2014/main" id="{052B0AEC-DD7E-9EEF-A69B-1FC4DBE86C80}"/>
              </a:ext>
            </a:extLst>
          </p:cNvPr>
          <p:cNvSpPr>
            <a:spLocks noGrp="1"/>
          </p:cNvSpPr>
          <p:nvPr>
            <p:ph type="sldNum" sz="quarter" idx="8"/>
          </p:nvPr>
        </p:nvSpPr>
        <p:spPr/>
        <p:txBody>
          <a:bodyPr/>
          <a:lstStyle/>
          <a:p>
            <a:pPr lvl="0"/>
            <a:fld id="{88FB1591-788A-424C-8C72-D007F068309D}" type="slidenum">
              <a:rPr lang="en-NO" smtClean="0"/>
              <a:t>22</a:t>
            </a:fld>
            <a:r>
              <a:rPr lang="en-NO"/>
              <a:t>/33</a:t>
            </a:r>
            <a:endParaRPr lang="en-NO" dirty="0"/>
          </a:p>
        </p:txBody>
      </p:sp>
    </p:spTree>
    <p:extLst>
      <p:ext uri="{BB962C8B-B14F-4D97-AF65-F5344CB8AC3E}">
        <p14:creationId xmlns:p14="http://schemas.microsoft.com/office/powerpoint/2010/main" val="2437399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E66A9-935C-0285-13F4-6A6949FE2182}"/>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FDA7D0C9-0CAF-DF82-DC3E-4006CC7A6893}"/>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FA204474-2DEA-5329-4B78-2AF6F9B4CA34}"/>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99259529-20E9-0199-12C5-2F4F276C3F5C}"/>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8" name="Tittel 1">
            <a:extLst>
              <a:ext uri="{FF2B5EF4-FFF2-40B4-BE49-F238E27FC236}">
                <a16:creationId xmlns:a16="http://schemas.microsoft.com/office/drawing/2014/main" id="{94406847-BA44-DA3B-B974-860427FD3695}"/>
              </a:ext>
            </a:extLst>
          </p:cNvPr>
          <p:cNvSpPr txBox="1">
            <a:spLocks/>
          </p:cNvSpPr>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400" dirty="0"/>
              <a:t>Global carbon cycle</a:t>
            </a:r>
          </a:p>
        </p:txBody>
      </p:sp>
      <p:pic>
        <p:nvPicPr>
          <p:cNvPr id="3" name="Picture 2" descr="A graph of carbon cycle&#10;&#10;AI-generated content may be incorrect.">
            <a:extLst>
              <a:ext uri="{FF2B5EF4-FFF2-40B4-BE49-F238E27FC236}">
                <a16:creationId xmlns:a16="http://schemas.microsoft.com/office/drawing/2014/main" id="{6543F9CC-9F08-C183-D5BD-6CA986F6CF98}"/>
              </a:ext>
            </a:extLst>
          </p:cNvPr>
          <p:cNvPicPr>
            <a:picLocks noChangeAspect="1"/>
          </p:cNvPicPr>
          <p:nvPr/>
        </p:nvPicPr>
        <p:blipFill>
          <a:blip r:embed="rId5"/>
          <a:srcRect t="5591"/>
          <a:stretch>
            <a:fillRect/>
          </a:stretch>
        </p:blipFill>
        <p:spPr>
          <a:xfrm>
            <a:off x="683616" y="1266938"/>
            <a:ext cx="10729859" cy="4619875"/>
          </a:xfrm>
          <a:prstGeom prst="rect">
            <a:avLst/>
          </a:prstGeom>
        </p:spPr>
      </p:pic>
      <p:sp>
        <p:nvSpPr>
          <p:cNvPr id="15" name="TextBox 14">
            <a:extLst>
              <a:ext uri="{FF2B5EF4-FFF2-40B4-BE49-F238E27FC236}">
                <a16:creationId xmlns:a16="http://schemas.microsoft.com/office/drawing/2014/main" id="{08498C09-B499-1DB1-FFC3-D7966D59D8DA}"/>
              </a:ext>
            </a:extLst>
          </p:cNvPr>
          <p:cNvSpPr txBox="1"/>
          <p:nvPr/>
        </p:nvSpPr>
        <p:spPr>
          <a:xfrm>
            <a:off x="3833871" y="429659"/>
            <a:ext cx="8020279" cy="830997"/>
          </a:xfrm>
          <a:prstGeom prst="rect">
            <a:avLst/>
          </a:prstGeom>
          <a:noFill/>
        </p:spPr>
        <p:txBody>
          <a:bodyPr wrap="square" rtlCol="0">
            <a:spAutoFit/>
          </a:bodyPr>
          <a:lstStyle/>
          <a:p>
            <a:r>
              <a:rPr lang="en-NO" sz="1600" dirty="0"/>
              <a:t>During CDR, land and ocean C sink rates decrease with the land starting to outgass as atmospheric decline accelerates (yr 150), and continue towards the end of the simulation, whereas ocean only outgasses temporarily before starting to take up CO</a:t>
            </a:r>
            <a:r>
              <a:rPr lang="en-NO" sz="1600" baseline="-25000" dirty="0"/>
              <a:t>2</a:t>
            </a:r>
            <a:r>
              <a:rPr lang="en-NO" sz="1600" dirty="0"/>
              <a:t> again.</a:t>
            </a:r>
          </a:p>
        </p:txBody>
      </p:sp>
      <p:sp>
        <p:nvSpPr>
          <p:cNvPr id="18" name="Slide Number Placeholder 17">
            <a:extLst>
              <a:ext uri="{FF2B5EF4-FFF2-40B4-BE49-F238E27FC236}">
                <a16:creationId xmlns:a16="http://schemas.microsoft.com/office/drawing/2014/main" id="{03CED9B4-0040-DCCF-644B-6DB49D7BC49E}"/>
              </a:ext>
            </a:extLst>
          </p:cNvPr>
          <p:cNvSpPr>
            <a:spLocks noGrp="1"/>
          </p:cNvSpPr>
          <p:nvPr>
            <p:ph type="sldNum" sz="quarter" idx="8"/>
          </p:nvPr>
        </p:nvSpPr>
        <p:spPr/>
        <p:txBody>
          <a:bodyPr/>
          <a:lstStyle/>
          <a:p>
            <a:pPr lvl="0"/>
            <a:fld id="{88FB1591-788A-424C-8C72-D007F068309D}" type="slidenum">
              <a:rPr lang="en-NO" smtClean="0"/>
              <a:t>23</a:t>
            </a:fld>
            <a:r>
              <a:rPr lang="en-NO"/>
              <a:t>/33</a:t>
            </a:r>
            <a:endParaRPr lang="en-NO" dirty="0"/>
          </a:p>
        </p:txBody>
      </p:sp>
    </p:spTree>
    <p:extLst>
      <p:ext uri="{BB962C8B-B14F-4D97-AF65-F5344CB8AC3E}">
        <p14:creationId xmlns:p14="http://schemas.microsoft.com/office/powerpoint/2010/main" val="773251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2D748-174E-7955-5196-505E3E626B2E}"/>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27D32B06-9741-0DFC-9CDF-94A6D3FFD2B2}"/>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8F23A1EA-2057-B7C2-3374-0331637A49DE}"/>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27FE2B46-0F09-2B7F-9ED8-05A84DC415C8}"/>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8" name="Tittel 1">
            <a:extLst>
              <a:ext uri="{FF2B5EF4-FFF2-40B4-BE49-F238E27FC236}">
                <a16:creationId xmlns:a16="http://schemas.microsoft.com/office/drawing/2014/main" id="{7D7E5A9F-08DF-696D-B166-57F48059DF23}"/>
              </a:ext>
            </a:extLst>
          </p:cNvPr>
          <p:cNvSpPr txBox="1">
            <a:spLocks/>
          </p:cNvSpPr>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400" dirty="0"/>
              <a:t>Ocean carbon sinks</a:t>
            </a:r>
          </a:p>
        </p:txBody>
      </p:sp>
      <p:pic>
        <p:nvPicPr>
          <p:cNvPr id="3" name="Picture 2" descr="A collage of graphs&#10;&#10;AI-generated content may be incorrect.">
            <a:extLst>
              <a:ext uri="{FF2B5EF4-FFF2-40B4-BE49-F238E27FC236}">
                <a16:creationId xmlns:a16="http://schemas.microsoft.com/office/drawing/2014/main" id="{32E64BDD-C0B7-974E-CD0E-57FAD8B19BD9}"/>
              </a:ext>
            </a:extLst>
          </p:cNvPr>
          <p:cNvPicPr>
            <a:picLocks noChangeAspect="1"/>
          </p:cNvPicPr>
          <p:nvPr/>
        </p:nvPicPr>
        <p:blipFill>
          <a:blip r:embed="rId5"/>
          <a:srcRect r="48466" b="50616"/>
          <a:stretch>
            <a:fillRect/>
          </a:stretch>
        </p:blipFill>
        <p:spPr>
          <a:xfrm>
            <a:off x="357440" y="931561"/>
            <a:ext cx="3957065" cy="2366426"/>
          </a:xfrm>
          <a:prstGeom prst="rect">
            <a:avLst/>
          </a:prstGeom>
        </p:spPr>
      </p:pic>
      <p:sp>
        <p:nvSpPr>
          <p:cNvPr id="9" name="TextBox 8">
            <a:extLst>
              <a:ext uri="{FF2B5EF4-FFF2-40B4-BE49-F238E27FC236}">
                <a16:creationId xmlns:a16="http://schemas.microsoft.com/office/drawing/2014/main" id="{551D77E4-1F48-2E2A-C941-4BE15326DB99}"/>
              </a:ext>
            </a:extLst>
          </p:cNvPr>
          <p:cNvSpPr txBox="1"/>
          <p:nvPr/>
        </p:nvSpPr>
        <p:spPr>
          <a:xfrm>
            <a:off x="939224" y="3274558"/>
            <a:ext cx="307261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Sea-Air CO</a:t>
            </a:r>
            <a:r>
              <a:rPr lang="en-US" b="1" baseline="-25000" dirty="0"/>
              <a:t>2</a:t>
            </a:r>
            <a:r>
              <a:rPr lang="en-US" b="1" dirty="0"/>
              <a:t>-flux [Pg/yr]</a:t>
            </a:r>
          </a:p>
        </p:txBody>
      </p:sp>
      <p:pic>
        <p:nvPicPr>
          <p:cNvPr id="10" name="Picture 9" descr="A group of maps of the world&#10;&#10;AI-generated content may be incorrect.">
            <a:extLst>
              <a:ext uri="{FF2B5EF4-FFF2-40B4-BE49-F238E27FC236}">
                <a16:creationId xmlns:a16="http://schemas.microsoft.com/office/drawing/2014/main" id="{7007F528-AA86-1F8A-6993-25E7B75C10BE}"/>
              </a:ext>
            </a:extLst>
          </p:cNvPr>
          <p:cNvPicPr>
            <a:picLocks noChangeAspect="1"/>
          </p:cNvPicPr>
          <p:nvPr/>
        </p:nvPicPr>
        <p:blipFill>
          <a:blip r:embed="rId6"/>
          <a:srcRect l="2731" t="2488" r="51900" b="53791"/>
          <a:stretch>
            <a:fillRect/>
          </a:stretch>
        </p:blipFill>
        <p:spPr>
          <a:xfrm>
            <a:off x="6169609" y="1087858"/>
            <a:ext cx="4936832" cy="2381447"/>
          </a:xfrm>
          <a:prstGeom prst="rect">
            <a:avLst/>
          </a:prstGeom>
        </p:spPr>
      </p:pic>
      <p:sp>
        <p:nvSpPr>
          <p:cNvPr id="11" name="TextBox 10">
            <a:extLst>
              <a:ext uri="{FF2B5EF4-FFF2-40B4-BE49-F238E27FC236}">
                <a16:creationId xmlns:a16="http://schemas.microsoft.com/office/drawing/2014/main" id="{42D3B898-2FEF-C9E1-0834-230FA5D0DCD0}"/>
              </a:ext>
            </a:extLst>
          </p:cNvPr>
          <p:cNvSpPr txBox="1"/>
          <p:nvPr/>
        </p:nvSpPr>
        <p:spPr>
          <a:xfrm>
            <a:off x="6007100" y="911031"/>
            <a:ext cx="46355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Ocean CO</a:t>
            </a:r>
            <a:r>
              <a:rPr lang="en-US" sz="1600" b="1" baseline="-25000" dirty="0"/>
              <a:t>2</a:t>
            </a:r>
            <a:r>
              <a:rPr lang="en-US" sz="1600" b="1" dirty="0"/>
              <a:t>-uptake [mol C/m</a:t>
            </a:r>
            <a:r>
              <a:rPr lang="en-US" sz="1600" b="1" baseline="30000" dirty="0"/>
              <a:t>2</a:t>
            </a:r>
            <a:r>
              <a:rPr lang="en-US" sz="1600" b="1" dirty="0"/>
              <a:t>] </a:t>
            </a:r>
            <a:r>
              <a:rPr lang="en-US" sz="1600" dirty="0"/>
              <a:t> </a:t>
            </a:r>
            <a:r>
              <a:rPr lang="en-US" sz="1600" b="1" dirty="0"/>
              <a:t>yrs 1-300 w/ CDR</a:t>
            </a:r>
            <a:endParaRPr lang="en-US" sz="1600" dirty="0"/>
          </a:p>
        </p:txBody>
      </p:sp>
      <p:sp>
        <p:nvSpPr>
          <p:cNvPr id="12" name="TextBox 11">
            <a:extLst>
              <a:ext uri="{FF2B5EF4-FFF2-40B4-BE49-F238E27FC236}">
                <a16:creationId xmlns:a16="http://schemas.microsoft.com/office/drawing/2014/main" id="{198D28B3-AD28-1514-96BB-9229CA5E316B}"/>
              </a:ext>
            </a:extLst>
          </p:cNvPr>
          <p:cNvSpPr txBox="1"/>
          <p:nvPr/>
        </p:nvSpPr>
        <p:spPr>
          <a:xfrm>
            <a:off x="1441361" y="3574961"/>
            <a:ext cx="2026517" cy="307777"/>
          </a:xfrm>
          <a:prstGeom prst="rect">
            <a:avLst/>
          </a:prstGeom>
          <a:noFill/>
        </p:spPr>
        <p:txBody>
          <a:bodyPr wrap="none" rtlCol="0">
            <a:spAutoFit/>
          </a:bodyPr>
          <a:lstStyle/>
          <a:p>
            <a:r>
              <a:rPr lang="en-NO" sz="1400" dirty="0"/>
              <a:t>Cumulatively: &gt;650Pg C</a:t>
            </a:r>
          </a:p>
        </p:txBody>
      </p:sp>
      <p:pic>
        <p:nvPicPr>
          <p:cNvPr id="13" name="Picture 12" descr="A group of maps of the world&#10;&#10;AI-generated content may be incorrect.">
            <a:extLst>
              <a:ext uri="{FF2B5EF4-FFF2-40B4-BE49-F238E27FC236}">
                <a16:creationId xmlns:a16="http://schemas.microsoft.com/office/drawing/2014/main" id="{11773505-C633-FF0A-430E-CEAB30846C3A}"/>
              </a:ext>
            </a:extLst>
          </p:cNvPr>
          <p:cNvPicPr>
            <a:picLocks noChangeAspect="1"/>
          </p:cNvPicPr>
          <p:nvPr/>
        </p:nvPicPr>
        <p:blipFill>
          <a:blip r:embed="rId6"/>
          <a:srcRect l="-67" t="58182" r="53031" b="134"/>
          <a:stretch>
            <a:fillRect/>
          </a:stretch>
        </p:blipFill>
        <p:spPr>
          <a:xfrm>
            <a:off x="5873747" y="3886200"/>
            <a:ext cx="5213353" cy="2273300"/>
          </a:xfrm>
          <a:prstGeom prst="rect">
            <a:avLst/>
          </a:prstGeom>
        </p:spPr>
      </p:pic>
      <p:sp>
        <p:nvSpPr>
          <p:cNvPr id="14" name="TextBox 13">
            <a:extLst>
              <a:ext uri="{FF2B5EF4-FFF2-40B4-BE49-F238E27FC236}">
                <a16:creationId xmlns:a16="http://schemas.microsoft.com/office/drawing/2014/main" id="{15866050-CFD6-62EF-B473-D760B9B15128}"/>
              </a:ext>
            </a:extLst>
          </p:cNvPr>
          <p:cNvSpPr txBox="1"/>
          <p:nvPr/>
        </p:nvSpPr>
        <p:spPr>
          <a:xfrm>
            <a:off x="10744200" y="3644900"/>
            <a:ext cx="561372" cy="307777"/>
          </a:xfrm>
          <a:prstGeom prst="rect">
            <a:avLst/>
          </a:prstGeom>
          <a:solidFill>
            <a:schemeClr val="bg1"/>
          </a:solidFill>
        </p:spPr>
        <p:txBody>
          <a:bodyPr wrap="none" rtlCol="0">
            <a:spAutoFit/>
          </a:bodyPr>
          <a:lstStyle/>
          <a:p>
            <a:r>
              <a:rPr lang="en-GB" sz="1400" dirty="0"/>
              <a:t>x</a:t>
            </a:r>
            <a:r>
              <a:rPr lang="en-NO" sz="1400" dirty="0"/>
              <a:t>10</a:t>
            </a:r>
            <a:r>
              <a:rPr lang="en-NO" sz="1400" baseline="30000" dirty="0"/>
              <a:t>-6</a:t>
            </a:r>
          </a:p>
        </p:txBody>
      </p:sp>
      <p:sp>
        <p:nvSpPr>
          <p:cNvPr id="15" name="TextBox 14">
            <a:extLst>
              <a:ext uri="{FF2B5EF4-FFF2-40B4-BE49-F238E27FC236}">
                <a16:creationId xmlns:a16="http://schemas.microsoft.com/office/drawing/2014/main" id="{CEB0B55D-0701-B5CA-9C92-7038529D4D31}"/>
              </a:ext>
            </a:extLst>
          </p:cNvPr>
          <p:cNvSpPr txBox="1"/>
          <p:nvPr/>
        </p:nvSpPr>
        <p:spPr>
          <a:xfrm>
            <a:off x="6400800" y="3590731"/>
            <a:ext cx="443230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t>Additional CO</a:t>
            </a:r>
            <a:r>
              <a:rPr lang="en-US" sz="1600" b="1" baseline="-25000" dirty="0"/>
              <a:t>2</a:t>
            </a:r>
            <a:r>
              <a:rPr lang="en-US" sz="1600" b="1" dirty="0"/>
              <a:t>-uptake [mol C/m</a:t>
            </a:r>
            <a:r>
              <a:rPr lang="en-US" sz="1600" b="1" baseline="30000" dirty="0"/>
              <a:t>2</a:t>
            </a:r>
            <a:r>
              <a:rPr lang="en-US" sz="1600" b="1" dirty="0"/>
              <a:t>] w/ SAI (NH)</a:t>
            </a:r>
            <a:endParaRPr lang="en-US" sz="1600" dirty="0"/>
          </a:p>
        </p:txBody>
      </p:sp>
      <p:pic>
        <p:nvPicPr>
          <p:cNvPr id="18" name="Picture 17" descr="A graph of carbon cycle&#10;&#10;AI-generated content may be incorrect.">
            <a:extLst>
              <a:ext uri="{FF2B5EF4-FFF2-40B4-BE49-F238E27FC236}">
                <a16:creationId xmlns:a16="http://schemas.microsoft.com/office/drawing/2014/main" id="{4B0965AA-AE1F-0F7E-FC44-3AF59DCA1368}"/>
              </a:ext>
            </a:extLst>
          </p:cNvPr>
          <p:cNvPicPr>
            <a:picLocks noChangeAspect="1"/>
          </p:cNvPicPr>
          <p:nvPr/>
        </p:nvPicPr>
        <p:blipFill>
          <a:blip r:embed="rId7"/>
          <a:srcRect l="66846" t="5591" b="47134"/>
          <a:stretch>
            <a:fillRect/>
          </a:stretch>
        </p:blipFill>
        <p:spPr>
          <a:xfrm>
            <a:off x="631066" y="3919987"/>
            <a:ext cx="3557362" cy="2313389"/>
          </a:xfrm>
          <a:prstGeom prst="rect">
            <a:avLst/>
          </a:prstGeom>
        </p:spPr>
      </p:pic>
      <p:sp>
        <p:nvSpPr>
          <p:cNvPr id="19" name="Slide Number Placeholder 18">
            <a:extLst>
              <a:ext uri="{FF2B5EF4-FFF2-40B4-BE49-F238E27FC236}">
                <a16:creationId xmlns:a16="http://schemas.microsoft.com/office/drawing/2014/main" id="{B7B11EFB-34A4-3CB0-1FF1-807D148AF491}"/>
              </a:ext>
            </a:extLst>
          </p:cNvPr>
          <p:cNvSpPr>
            <a:spLocks noGrp="1"/>
          </p:cNvSpPr>
          <p:nvPr>
            <p:ph type="sldNum" sz="quarter" idx="8"/>
          </p:nvPr>
        </p:nvSpPr>
        <p:spPr/>
        <p:txBody>
          <a:bodyPr/>
          <a:lstStyle/>
          <a:p>
            <a:pPr lvl="0"/>
            <a:fld id="{88FB1591-788A-424C-8C72-D007F068309D}" type="slidenum">
              <a:rPr lang="en-NO" smtClean="0"/>
              <a:t>24</a:t>
            </a:fld>
            <a:r>
              <a:rPr lang="en-NO"/>
              <a:t>/33</a:t>
            </a:r>
            <a:endParaRPr lang="en-NO" dirty="0"/>
          </a:p>
        </p:txBody>
      </p:sp>
    </p:spTree>
    <p:extLst>
      <p:ext uri="{BB962C8B-B14F-4D97-AF65-F5344CB8AC3E}">
        <p14:creationId xmlns:p14="http://schemas.microsoft.com/office/powerpoint/2010/main" val="2090919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4EA5F-8C62-1DA3-610B-127B4C2FED2F}"/>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22B1AB9E-8E64-371D-3149-B7C0FC2DAE02}"/>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AFDEA8BA-82E4-CA51-5E01-03D6EFEECD5C}"/>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3C3F2CF8-AE04-17DD-9DA3-69779FC2F329}"/>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8" name="Tittel 1">
            <a:extLst>
              <a:ext uri="{FF2B5EF4-FFF2-40B4-BE49-F238E27FC236}">
                <a16:creationId xmlns:a16="http://schemas.microsoft.com/office/drawing/2014/main" id="{0D37DB6A-336C-5E91-CCED-AEF982760EEE}"/>
              </a:ext>
            </a:extLst>
          </p:cNvPr>
          <p:cNvSpPr txBox="1">
            <a:spLocks/>
          </p:cNvSpPr>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400" dirty="0"/>
              <a:t>Ocean acidification</a:t>
            </a:r>
          </a:p>
        </p:txBody>
      </p:sp>
      <p:pic>
        <p:nvPicPr>
          <p:cNvPr id="16" name="Picture 15">
            <a:extLst>
              <a:ext uri="{FF2B5EF4-FFF2-40B4-BE49-F238E27FC236}">
                <a16:creationId xmlns:a16="http://schemas.microsoft.com/office/drawing/2014/main" id="{5C473C32-AF0B-2479-B346-F27245F85B29}"/>
              </a:ext>
            </a:extLst>
          </p:cNvPr>
          <p:cNvPicPr>
            <a:picLocks noChangeAspect="1"/>
          </p:cNvPicPr>
          <p:nvPr/>
        </p:nvPicPr>
        <p:blipFill>
          <a:blip r:embed="rId5"/>
          <a:stretch>
            <a:fillRect/>
          </a:stretch>
        </p:blipFill>
        <p:spPr>
          <a:xfrm>
            <a:off x="1167788" y="593992"/>
            <a:ext cx="10057064" cy="5531385"/>
          </a:xfrm>
          <a:prstGeom prst="rect">
            <a:avLst/>
          </a:prstGeom>
        </p:spPr>
      </p:pic>
      <p:sp>
        <p:nvSpPr>
          <p:cNvPr id="18" name="Slide Number Placeholder 17">
            <a:extLst>
              <a:ext uri="{FF2B5EF4-FFF2-40B4-BE49-F238E27FC236}">
                <a16:creationId xmlns:a16="http://schemas.microsoft.com/office/drawing/2014/main" id="{F1174CB9-94F5-52D1-63FE-F372923ABB06}"/>
              </a:ext>
            </a:extLst>
          </p:cNvPr>
          <p:cNvSpPr>
            <a:spLocks noGrp="1"/>
          </p:cNvSpPr>
          <p:nvPr>
            <p:ph type="sldNum" sz="quarter" idx="8"/>
          </p:nvPr>
        </p:nvSpPr>
        <p:spPr/>
        <p:txBody>
          <a:bodyPr/>
          <a:lstStyle/>
          <a:p>
            <a:pPr lvl="0"/>
            <a:fld id="{88FB1591-788A-424C-8C72-D007F068309D}" type="slidenum">
              <a:rPr lang="en-NO" smtClean="0"/>
              <a:t>25</a:t>
            </a:fld>
            <a:r>
              <a:rPr lang="en-NO"/>
              <a:t>/33</a:t>
            </a:r>
            <a:endParaRPr lang="en-NO" dirty="0"/>
          </a:p>
        </p:txBody>
      </p:sp>
    </p:spTree>
    <p:extLst>
      <p:ext uri="{BB962C8B-B14F-4D97-AF65-F5344CB8AC3E}">
        <p14:creationId xmlns:p14="http://schemas.microsoft.com/office/powerpoint/2010/main" val="409473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7E299-22ED-36BE-E0CC-8E9CB7F78B7F}"/>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250642AE-DA8F-33C8-7931-10BC4389C293}"/>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F4046411-A520-3AE3-BE2B-ADEABEDF71B6}"/>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1DB1F5C8-2AB7-FB71-36FE-B800826CE807}"/>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8" name="Tittel 1">
            <a:extLst>
              <a:ext uri="{FF2B5EF4-FFF2-40B4-BE49-F238E27FC236}">
                <a16:creationId xmlns:a16="http://schemas.microsoft.com/office/drawing/2014/main" id="{E19798D5-431E-B8CE-81EC-0345C48161B4}"/>
              </a:ext>
            </a:extLst>
          </p:cNvPr>
          <p:cNvSpPr txBox="1">
            <a:spLocks/>
          </p:cNvSpPr>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400" dirty="0"/>
              <a:t>Ocean acidification</a:t>
            </a:r>
          </a:p>
        </p:txBody>
      </p:sp>
      <p:pic>
        <p:nvPicPr>
          <p:cNvPr id="10" name="Picture 9" descr="A picture containing sitting, small, photo, water&#10;&#10;Description automatically generated">
            <a:extLst>
              <a:ext uri="{FF2B5EF4-FFF2-40B4-BE49-F238E27FC236}">
                <a16:creationId xmlns:a16="http://schemas.microsoft.com/office/drawing/2014/main" id="{342FA24F-267B-3737-46F5-E670E49DF107}"/>
              </a:ext>
            </a:extLst>
          </p:cNvPr>
          <p:cNvPicPr>
            <a:picLocks noChangeAspect="1"/>
          </p:cNvPicPr>
          <p:nvPr/>
        </p:nvPicPr>
        <p:blipFill rotWithShape="1">
          <a:blip r:embed="rId5"/>
          <a:srcRect l="2372" t="488" r="58744" b="52730"/>
          <a:stretch/>
        </p:blipFill>
        <p:spPr>
          <a:xfrm>
            <a:off x="9931407" y="5578202"/>
            <a:ext cx="822451" cy="702555"/>
          </a:xfrm>
          <a:prstGeom prst="rect">
            <a:avLst/>
          </a:prstGeom>
        </p:spPr>
      </p:pic>
      <p:pic>
        <p:nvPicPr>
          <p:cNvPr id="11" name="Picture 10" descr="A picture containing sitting, small, photo, water&#10;&#10;Description automatically generated">
            <a:extLst>
              <a:ext uri="{FF2B5EF4-FFF2-40B4-BE49-F238E27FC236}">
                <a16:creationId xmlns:a16="http://schemas.microsoft.com/office/drawing/2014/main" id="{9D348CE3-AF8D-24FF-6366-3C2A50E51031}"/>
              </a:ext>
            </a:extLst>
          </p:cNvPr>
          <p:cNvPicPr>
            <a:picLocks noChangeAspect="1"/>
          </p:cNvPicPr>
          <p:nvPr/>
        </p:nvPicPr>
        <p:blipFill rotWithShape="1">
          <a:blip r:embed="rId5"/>
          <a:srcRect l="56920" t="50941" r="4196" b="2277"/>
          <a:stretch/>
        </p:blipFill>
        <p:spPr>
          <a:xfrm>
            <a:off x="5748616" y="5597264"/>
            <a:ext cx="845368" cy="722131"/>
          </a:xfrm>
          <a:prstGeom prst="rect">
            <a:avLst/>
          </a:prstGeom>
        </p:spPr>
      </p:pic>
      <p:pic>
        <p:nvPicPr>
          <p:cNvPr id="14" name="Picture 2" descr="A diagram of a molecule&#10;&#10;Description automatically generated">
            <a:extLst>
              <a:ext uri="{FF2B5EF4-FFF2-40B4-BE49-F238E27FC236}">
                <a16:creationId xmlns:a16="http://schemas.microsoft.com/office/drawing/2014/main" id="{D00E0D67-C3BB-1486-3B78-F0E98ACED6F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74510" y="1376517"/>
            <a:ext cx="3646059" cy="143107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57A7D3A9-B54F-2FEE-5F47-9621F0AEAE49}"/>
              </a:ext>
            </a:extLst>
          </p:cNvPr>
          <p:cNvGrpSpPr/>
          <p:nvPr/>
        </p:nvGrpSpPr>
        <p:grpSpPr>
          <a:xfrm>
            <a:off x="569521" y="2962139"/>
            <a:ext cx="2877459" cy="1991069"/>
            <a:chOff x="608158" y="3168203"/>
            <a:chExt cx="2877459" cy="1991069"/>
          </a:xfrm>
        </p:grpSpPr>
        <p:pic>
          <p:nvPicPr>
            <p:cNvPr id="15" name="Picture 6" descr="Inorganic Carbon - an overview | ScienceDirect Topics">
              <a:extLst>
                <a:ext uri="{FF2B5EF4-FFF2-40B4-BE49-F238E27FC236}">
                  <a16:creationId xmlns:a16="http://schemas.microsoft.com/office/drawing/2014/main" id="{B52003A3-AF8E-6F76-F2AF-5DC5E84F43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158" y="3168203"/>
              <a:ext cx="2877459" cy="199106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95FDE0B-863C-A5A0-7D99-E17E699C3DE2}"/>
                </a:ext>
              </a:extLst>
            </p:cNvPr>
            <p:cNvSpPr/>
            <p:nvPr/>
          </p:nvSpPr>
          <p:spPr>
            <a:xfrm>
              <a:off x="2252667" y="3168203"/>
              <a:ext cx="207199" cy="1712890"/>
            </a:xfrm>
            <a:prstGeom prst="rect">
              <a:avLst/>
            </a:prstGeom>
            <a:solidFill>
              <a:schemeClr val="bg2">
                <a:lumMod val="75000"/>
                <a:alpha val="309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grpSp>
        <p:nvGrpSpPr>
          <p:cNvPr id="19" name="Group 18">
            <a:extLst>
              <a:ext uri="{FF2B5EF4-FFF2-40B4-BE49-F238E27FC236}">
                <a16:creationId xmlns:a16="http://schemas.microsoft.com/office/drawing/2014/main" id="{7C0F5B78-93BA-313A-5D51-47F911663ADC}"/>
              </a:ext>
            </a:extLst>
          </p:cNvPr>
          <p:cNvGrpSpPr/>
          <p:nvPr/>
        </p:nvGrpSpPr>
        <p:grpSpPr>
          <a:xfrm>
            <a:off x="182768" y="853624"/>
            <a:ext cx="4114524" cy="982652"/>
            <a:chOff x="6313112" y="1317262"/>
            <a:chExt cx="4114524" cy="982652"/>
          </a:xfrm>
        </p:grpSpPr>
        <p:sp>
          <p:nvSpPr>
            <p:cNvPr id="20" name="TextBox 19">
              <a:extLst>
                <a:ext uri="{FF2B5EF4-FFF2-40B4-BE49-F238E27FC236}">
                  <a16:creationId xmlns:a16="http://schemas.microsoft.com/office/drawing/2014/main" id="{0B29D23A-7F9A-440C-727F-B35B1DFD0A17}"/>
                </a:ext>
              </a:extLst>
            </p:cNvPr>
            <p:cNvSpPr txBox="1"/>
            <p:nvPr/>
          </p:nvSpPr>
          <p:spPr>
            <a:xfrm>
              <a:off x="6313112" y="1317262"/>
              <a:ext cx="4114524" cy="369332"/>
            </a:xfrm>
            <a:prstGeom prst="rect">
              <a:avLst/>
            </a:prstGeom>
            <a:solidFill>
              <a:schemeClr val="accent4">
                <a:lumMod val="20000"/>
                <a:lumOff val="80000"/>
              </a:schemeClr>
            </a:solidFill>
          </p:spPr>
          <p:txBody>
            <a:bodyPr wrap="none" rtlCol="0">
              <a:spAutoFit/>
            </a:bodyPr>
            <a:lstStyle/>
            <a:p>
              <a:r>
                <a:rPr lang="en-NO" dirty="0"/>
                <a:t>Dissolved inorganic carbon in seawater </a:t>
              </a:r>
            </a:p>
          </p:txBody>
        </p:sp>
        <p:sp>
          <p:nvSpPr>
            <p:cNvPr id="21" name="Oval 20">
              <a:extLst>
                <a:ext uri="{FF2B5EF4-FFF2-40B4-BE49-F238E27FC236}">
                  <a16:creationId xmlns:a16="http://schemas.microsoft.com/office/drawing/2014/main" id="{5D77CE1B-DC6E-4727-F2BE-C69EA4522E6E}"/>
                </a:ext>
              </a:extLst>
            </p:cNvPr>
            <p:cNvSpPr/>
            <p:nvPr/>
          </p:nvSpPr>
          <p:spPr>
            <a:xfrm>
              <a:off x="6570742" y="1764404"/>
              <a:ext cx="589912" cy="53262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46DED58-9BB3-1245-7453-E4501642A593}"/>
                </a:ext>
              </a:extLst>
            </p:cNvPr>
            <p:cNvSpPr/>
            <p:nvPr/>
          </p:nvSpPr>
          <p:spPr>
            <a:xfrm>
              <a:off x="8000809" y="1790162"/>
              <a:ext cx="563642" cy="50975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3B8F749-BFE7-A9ED-D66B-2FBFAF05F57D}"/>
                </a:ext>
              </a:extLst>
            </p:cNvPr>
            <p:cNvSpPr/>
            <p:nvPr/>
          </p:nvSpPr>
          <p:spPr>
            <a:xfrm>
              <a:off x="8960730" y="1751525"/>
              <a:ext cx="685546" cy="51974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Arrow Connector 23">
            <a:extLst>
              <a:ext uri="{FF2B5EF4-FFF2-40B4-BE49-F238E27FC236}">
                <a16:creationId xmlns:a16="http://schemas.microsoft.com/office/drawing/2014/main" id="{BF93E0CB-2232-571D-183E-3D9F8C0EE50B}"/>
              </a:ext>
            </a:extLst>
          </p:cNvPr>
          <p:cNvCxnSpPr/>
          <p:nvPr/>
        </p:nvCxnSpPr>
        <p:spPr>
          <a:xfrm flipH="1">
            <a:off x="6826107" y="5795796"/>
            <a:ext cx="115212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866692B-B1C7-E62D-1069-2F30B5D25EB1}"/>
              </a:ext>
            </a:extLst>
          </p:cNvPr>
          <p:cNvSpPr txBox="1"/>
          <p:nvPr/>
        </p:nvSpPr>
        <p:spPr>
          <a:xfrm>
            <a:off x="6694040" y="5795796"/>
            <a:ext cx="1609736" cy="338554"/>
          </a:xfrm>
          <a:prstGeom prst="rect">
            <a:avLst/>
          </a:prstGeom>
          <a:noFill/>
        </p:spPr>
        <p:txBody>
          <a:bodyPr wrap="none" rtlCol="0">
            <a:spAutoFit/>
          </a:bodyPr>
          <a:lstStyle/>
          <a:p>
            <a:r>
              <a:rPr lang="en-US" sz="1600" dirty="0">
                <a:solidFill>
                  <a:srgbClr val="C00000"/>
                </a:solidFill>
              </a:rPr>
              <a:t>undersaturation</a:t>
            </a:r>
          </a:p>
        </p:txBody>
      </p:sp>
      <p:cxnSp>
        <p:nvCxnSpPr>
          <p:cNvPr id="26" name="Straight Arrow Connector 25">
            <a:extLst>
              <a:ext uri="{FF2B5EF4-FFF2-40B4-BE49-F238E27FC236}">
                <a16:creationId xmlns:a16="http://schemas.microsoft.com/office/drawing/2014/main" id="{4DBF3023-4ECE-D543-424B-4AAEEEA698F6}"/>
              </a:ext>
            </a:extLst>
          </p:cNvPr>
          <p:cNvCxnSpPr>
            <a:cxnSpLocks/>
          </p:cNvCxnSpPr>
          <p:nvPr/>
        </p:nvCxnSpPr>
        <p:spPr>
          <a:xfrm>
            <a:off x="8471759" y="5795796"/>
            <a:ext cx="1071238" cy="526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191E400-4560-7C4B-1391-DD866058C679}"/>
              </a:ext>
            </a:extLst>
          </p:cNvPr>
          <p:cNvSpPr txBox="1"/>
          <p:nvPr/>
        </p:nvSpPr>
        <p:spPr>
          <a:xfrm>
            <a:off x="8355209" y="5795796"/>
            <a:ext cx="1484702" cy="338554"/>
          </a:xfrm>
          <a:prstGeom prst="rect">
            <a:avLst/>
          </a:prstGeom>
          <a:noFill/>
        </p:spPr>
        <p:txBody>
          <a:bodyPr wrap="none" rtlCol="0">
            <a:spAutoFit/>
          </a:bodyPr>
          <a:lstStyle/>
          <a:p>
            <a:r>
              <a:rPr lang="en-US" sz="1600" dirty="0">
                <a:solidFill>
                  <a:srgbClr val="0070C0"/>
                </a:solidFill>
              </a:rPr>
              <a:t>oversaturation</a:t>
            </a:r>
          </a:p>
        </p:txBody>
      </p:sp>
      <p:pic>
        <p:nvPicPr>
          <p:cNvPr id="29" name="Picture 28">
            <a:extLst>
              <a:ext uri="{FF2B5EF4-FFF2-40B4-BE49-F238E27FC236}">
                <a16:creationId xmlns:a16="http://schemas.microsoft.com/office/drawing/2014/main" id="{CB30B87F-BAC7-4589-0758-640458BF1802}"/>
              </a:ext>
            </a:extLst>
          </p:cNvPr>
          <p:cNvPicPr>
            <a:picLocks noChangeAspect="1"/>
          </p:cNvPicPr>
          <p:nvPr/>
        </p:nvPicPr>
        <p:blipFill>
          <a:blip r:embed="rId8"/>
          <a:srcRect l="7954" r="7704"/>
          <a:stretch>
            <a:fillRect/>
          </a:stretch>
        </p:blipFill>
        <p:spPr>
          <a:xfrm>
            <a:off x="4378154" y="475445"/>
            <a:ext cx="7723693" cy="5036713"/>
          </a:xfrm>
          <a:prstGeom prst="rect">
            <a:avLst/>
          </a:prstGeom>
        </p:spPr>
      </p:pic>
      <p:pic>
        <p:nvPicPr>
          <p:cNvPr id="1026" name="Picture 2">
            <a:extLst>
              <a:ext uri="{FF2B5EF4-FFF2-40B4-BE49-F238E27FC236}">
                <a16:creationId xmlns:a16="http://schemas.microsoft.com/office/drawing/2014/main" id="{040DFE6C-A961-FACC-2E9B-7DD9AF40D4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0" y="-381000"/>
            <a:ext cx="30459694" cy="3048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F5FBCD34-FB3A-DD88-8B4C-00032535AB0F}"/>
              </a:ext>
            </a:extLst>
          </p:cNvPr>
          <p:cNvGrpSpPr/>
          <p:nvPr/>
        </p:nvGrpSpPr>
        <p:grpSpPr>
          <a:xfrm>
            <a:off x="476522" y="4945489"/>
            <a:ext cx="3515928" cy="708338"/>
            <a:chOff x="476522" y="5447763"/>
            <a:chExt cx="3515928" cy="708338"/>
          </a:xfrm>
        </p:grpSpPr>
        <p:sp>
          <p:nvSpPr>
            <p:cNvPr id="31" name="Rectangle 1">
              <a:extLst>
                <a:ext uri="{FF2B5EF4-FFF2-40B4-BE49-F238E27FC236}">
                  <a16:creationId xmlns:a16="http://schemas.microsoft.com/office/drawing/2014/main" id="{40F11009-C88A-2D8B-757B-A9133E26C43D}"/>
                </a:ext>
              </a:extLst>
            </p:cNvPr>
            <p:cNvSpPr>
              <a:spLocks noChangeArrowheads="1"/>
            </p:cNvSpPr>
            <p:nvPr/>
          </p:nvSpPr>
          <p:spPr bwMode="auto">
            <a:xfrm>
              <a:off x="476522" y="5526023"/>
              <a:ext cx="35159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O" altLang="en-NO" sz="2400" b="0" i="0" u="none" strike="noStrike" cap="none" normalizeH="0" baseline="0" dirty="0">
                  <a:ln>
                    <a:noFill/>
                  </a:ln>
                  <a:solidFill>
                    <a:schemeClr val="tx1"/>
                  </a:solidFill>
                  <a:effectLst/>
                  <a:latin typeface="Arial" panose="020B0604020202020204" pitchFamily="34" charset="0"/>
                </a:rPr>
                <a:t>   </a:t>
              </a:r>
              <a:r>
                <a:rPr kumimoji="0" lang="en-NO" altLang="en-NO" sz="2400" b="0" i="0" u="none" strike="noStrike" cap="none" normalizeH="0" baseline="0" dirty="0">
                  <a:ln>
                    <a:noFill/>
                  </a:ln>
                  <a:solidFill>
                    <a:srgbClr val="000000"/>
                  </a:solidFill>
                  <a:effectLst/>
                  <a:latin typeface="Google Sans"/>
                </a:rPr>
                <a:t>Ca</a:t>
              </a:r>
              <a:r>
                <a:rPr kumimoji="0" lang="en-NO" altLang="en-NO" sz="2400" b="0" i="0" u="none" strike="noStrike" cap="none" normalizeH="0" baseline="30000" dirty="0">
                  <a:ln>
                    <a:noFill/>
                  </a:ln>
                  <a:solidFill>
                    <a:srgbClr val="000000"/>
                  </a:solidFill>
                  <a:effectLst/>
                  <a:latin typeface="Google Sans"/>
                </a:rPr>
                <a:t>2+ </a:t>
              </a:r>
              <a:r>
                <a:rPr kumimoji="0" lang="en-NO" altLang="en-NO" sz="2400" b="0" i="0" u="none" strike="noStrike" cap="none" normalizeH="0" baseline="0" dirty="0">
                  <a:ln>
                    <a:noFill/>
                  </a:ln>
                  <a:solidFill>
                    <a:srgbClr val="000000"/>
                  </a:solidFill>
                  <a:effectLst/>
                  <a:latin typeface="Google Sans"/>
                </a:rPr>
                <a:t>+ CO</a:t>
              </a:r>
              <a:r>
                <a:rPr kumimoji="0" lang="en-NO" altLang="en-NO" sz="2400" b="0" i="0" u="none" strike="noStrike" cap="none" normalizeH="0" baseline="-25000" dirty="0">
                  <a:ln>
                    <a:noFill/>
                  </a:ln>
                  <a:solidFill>
                    <a:srgbClr val="000000"/>
                  </a:solidFill>
                  <a:effectLst/>
                  <a:latin typeface="Google Sans"/>
                </a:rPr>
                <a:t>3</a:t>
              </a:r>
              <a:r>
                <a:rPr kumimoji="0" lang="en-NO" altLang="en-NO" sz="2400" b="0" i="0" u="none" strike="noStrike" cap="none" normalizeH="0" baseline="30000" dirty="0">
                  <a:ln>
                    <a:noFill/>
                  </a:ln>
                  <a:solidFill>
                    <a:srgbClr val="000000"/>
                  </a:solidFill>
                  <a:effectLst/>
                  <a:latin typeface="Google Sans"/>
                </a:rPr>
                <a:t>2− </a:t>
              </a:r>
              <a:r>
                <a:rPr kumimoji="0" lang="en-NO" altLang="en-NO" sz="2400" b="0" i="0" u="none" strike="noStrike" cap="none" normalizeH="0" baseline="0" dirty="0">
                  <a:ln>
                    <a:noFill/>
                  </a:ln>
                  <a:solidFill>
                    <a:srgbClr val="000000"/>
                  </a:solidFill>
                  <a:effectLst/>
                  <a:latin typeface="Google Sans"/>
                </a:rPr>
                <a:t>⇌ CaCO</a:t>
              </a:r>
              <a:r>
                <a:rPr kumimoji="0" lang="en-NO" altLang="en-NO" sz="2400" b="0" i="0" u="none" strike="noStrike" cap="none" normalizeH="0" baseline="-25000" dirty="0">
                  <a:ln>
                    <a:noFill/>
                  </a:ln>
                  <a:solidFill>
                    <a:srgbClr val="000000"/>
                  </a:solidFill>
                  <a:effectLst/>
                  <a:latin typeface="Google Sans"/>
                </a:rPr>
                <a:t>3(s)</a:t>
              </a:r>
              <a:endParaRPr kumimoji="0" lang="en-NO" altLang="en-NO" sz="2400" b="0" i="0" u="none" strike="noStrike" cap="none" normalizeH="0" baseline="-25000" dirty="0">
                <a:ln>
                  <a:noFill/>
                </a:ln>
                <a:solidFill>
                  <a:schemeClr val="tx1"/>
                </a:solidFill>
                <a:effectLst/>
              </a:endParaRPr>
            </a:p>
          </p:txBody>
        </p:sp>
        <p:sp>
          <p:nvSpPr>
            <p:cNvPr id="33" name="Oval 32">
              <a:extLst>
                <a:ext uri="{FF2B5EF4-FFF2-40B4-BE49-F238E27FC236}">
                  <a16:creationId xmlns:a16="http://schemas.microsoft.com/office/drawing/2014/main" id="{B1368504-4C38-0A52-B2A2-A31FD455A40B}"/>
                </a:ext>
              </a:extLst>
            </p:cNvPr>
            <p:cNvSpPr/>
            <p:nvPr/>
          </p:nvSpPr>
          <p:spPr>
            <a:xfrm>
              <a:off x="1572104" y="5447763"/>
              <a:ext cx="758972" cy="70833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a:extLst>
              <a:ext uri="{FF2B5EF4-FFF2-40B4-BE49-F238E27FC236}">
                <a16:creationId xmlns:a16="http://schemas.microsoft.com/office/drawing/2014/main" id="{0AC1EF95-976F-0949-58DB-5309BA942E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3380"/>
          <a:stretch>
            <a:fillRect/>
          </a:stretch>
        </p:blipFill>
        <p:spPr bwMode="auto">
          <a:xfrm>
            <a:off x="3219718" y="5637460"/>
            <a:ext cx="2318197" cy="54111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334FE79E-3362-2828-1789-2A41A27BF378}"/>
              </a:ext>
            </a:extLst>
          </p:cNvPr>
          <p:cNvSpPr txBox="1"/>
          <p:nvPr/>
        </p:nvSpPr>
        <p:spPr>
          <a:xfrm>
            <a:off x="296214" y="5756856"/>
            <a:ext cx="2853282" cy="369332"/>
          </a:xfrm>
          <a:prstGeom prst="rect">
            <a:avLst/>
          </a:prstGeom>
          <a:noFill/>
        </p:spPr>
        <p:txBody>
          <a:bodyPr wrap="none" rtlCol="0">
            <a:spAutoFit/>
          </a:bodyPr>
          <a:lstStyle/>
          <a:p>
            <a:r>
              <a:rPr lang="en-NO" dirty="0"/>
              <a:t>Carbonate saturation state</a:t>
            </a:r>
          </a:p>
        </p:txBody>
      </p:sp>
      <p:sp>
        <p:nvSpPr>
          <p:cNvPr id="37" name="Slide Number Placeholder 36">
            <a:extLst>
              <a:ext uri="{FF2B5EF4-FFF2-40B4-BE49-F238E27FC236}">
                <a16:creationId xmlns:a16="http://schemas.microsoft.com/office/drawing/2014/main" id="{D20CFED4-7EDF-C4D8-ADD6-1F6F9A667CCD}"/>
              </a:ext>
            </a:extLst>
          </p:cNvPr>
          <p:cNvSpPr>
            <a:spLocks noGrp="1"/>
          </p:cNvSpPr>
          <p:nvPr>
            <p:ph type="sldNum" sz="quarter" idx="8"/>
          </p:nvPr>
        </p:nvSpPr>
        <p:spPr/>
        <p:txBody>
          <a:bodyPr/>
          <a:lstStyle/>
          <a:p>
            <a:pPr lvl="0"/>
            <a:fld id="{88FB1591-788A-424C-8C72-D007F068309D}" type="slidenum">
              <a:rPr lang="en-NO" smtClean="0"/>
              <a:t>26</a:t>
            </a:fld>
            <a:r>
              <a:rPr lang="en-NO"/>
              <a:t>/33</a:t>
            </a:r>
            <a:endParaRPr lang="en-NO" dirty="0"/>
          </a:p>
        </p:txBody>
      </p:sp>
    </p:spTree>
    <p:extLst>
      <p:ext uri="{BB962C8B-B14F-4D97-AF65-F5344CB8AC3E}">
        <p14:creationId xmlns:p14="http://schemas.microsoft.com/office/powerpoint/2010/main" val="193261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F0693-44D6-5A70-EB5D-9CE00FE72662}"/>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0DBF7465-2C68-6DC1-6DCE-EDD264E8E74B}"/>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EA0CD7E7-296E-CA14-5E58-3D84898CE99A}"/>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72FF0075-7C49-085E-07BD-0D3F4B130316}"/>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8" name="Tittel 1">
            <a:extLst>
              <a:ext uri="{FF2B5EF4-FFF2-40B4-BE49-F238E27FC236}">
                <a16:creationId xmlns:a16="http://schemas.microsoft.com/office/drawing/2014/main" id="{F8A213B0-0782-EDF2-DA74-59E8B6DF9FAF}"/>
              </a:ext>
            </a:extLst>
          </p:cNvPr>
          <p:cNvSpPr txBox="1">
            <a:spLocks/>
          </p:cNvSpPr>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400" dirty="0"/>
              <a:t>Ocean acidification</a:t>
            </a:r>
          </a:p>
        </p:txBody>
      </p:sp>
      <p:pic>
        <p:nvPicPr>
          <p:cNvPr id="3" name="Picture 2">
            <a:extLst>
              <a:ext uri="{FF2B5EF4-FFF2-40B4-BE49-F238E27FC236}">
                <a16:creationId xmlns:a16="http://schemas.microsoft.com/office/drawing/2014/main" id="{9EF6EFF9-01FF-1345-6271-B7EC7677259A}"/>
              </a:ext>
            </a:extLst>
          </p:cNvPr>
          <p:cNvPicPr>
            <a:picLocks noChangeAspect="1"/>
          </p:cNvPicPr>
          <p:nvPr/>
        </p:nvPicPr>
        <p:blipFill>
          <a:blip r:embed="rId5"/>
          <a:srcRect l="8430" r="996" b="7414"/>
          <a:stretch>
            <a:fillRect/>
          </a:stretch>
        </p:blipFill>
        <p:spPr>
          <a:xfrm>
            <a:off x="2203372" y="657132"/>
            <a:ext cx="8119431" cy="5463780"/>
          </a:xfrm>
          <a:prstGeom prst="rect">
            <a:avLst/>
          </a:prstGeom>
        </p:spPr>
      </p:pic>
      <p:sp>
        <p:nvSpPr>
          <p:cNvPr id="10" name="Slide Number Placeholder 9">
            <a:extLst>
              <a:ext uri="{FF2B5EF4-FFF2-40B4-BE49-F238E27FC236}">
                <a16:creationId xmlns:a16="http://schemas.microsoft.com/office/drawing/2014/main" id="{64B638B3-EBB0-3FA9-C5FA-42AAD040FFAE}"/>
              </a:ext>
            </a:extLst>
          </p:cNvPr>
          <p:cNvSpPr>
            <a:spLocks noGrp="1"/>
          </p:cNvSpPr>
          <p:nvPr>
            <p:ph type="sldNum" sz="quarter" idx="8"/>
          </p:nvPr>
        </p:nvSpPr>
        <p:spPr/>
        <p:txBody>
          <a:bodyPr/>
          <a:lstStyle/>
          <a:p>
            <a:pPr lvl="0"/>
            <a:fld id="{88FB1591-788A-424C-8C72-D007F068309D}" type="slidenum">
              <a:rPr lang="en-NO" smtClean="0"/>
              <a:t>27</a:t>
            </a:fld>
            <a:r>
              <a:rPr lang="en-NO"/>
              <a:t>/33</a:t>
            </a:r>
            <a:endParaRPr lang="en-NO" dirty="0"/>
          </a:p>
        </p:txBody>
      </p:sp>
    </p:spTree>
    <p:extLst>
      <p:ext uri="{BB962C8B-B14F-4D97-AF65-F5344CB8AC3E}">
        <p14:creationId xmlns:p14="http://schemas.microsoft.com/office/powerpoint/2010/main" val="778815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FA6A-E47A-59D7-24C1-EAF45F0FE42B}"/>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0B063647-8E6F-6C61-BC21-829E2220A82E}"/>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4DBECEF5-238F-901F-38EF-944C0D02BE95}"/>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E42E901F-1457-E7CC-9516-111103AF6F0C}"/>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sp>
        <p:nvSpPr>
          <p:cNvPr id="2" name="Tittel 1">
            <a:extLst>
              <a:ext uri="{FF2B5EF4-FFF2-40B4-BE49-F238E27FC236}">
                <a16:creationId xmlns:a16="http://schemas.microsoft.com/office/drawing/2014/main" id="{AF981A8E-6AD0-6D06-C0AC-BA4F1F3344E1}"/>
              </a:ext>
            </a:extLst>
          </p:cNvPr>
          <p:cNvSpPr txBox="1">
            <a:spLocks noGrp="1"/>
          </p:cNvSpPr>
          <p:nvPr>
            <p:ph type="title"/>
          </p:nvPr>
        </p:nvSpPr>
        <p:spPr>
          <a:xfrm>
            <a:off x="0" y="115909"/>
            <a:ext cx="2266682" cy="473334"/>
          </a:xfrm>
          <a:prstGeom prst="rect">
            <a:avLst/>
          </a:prstGeom>
          <a:noFill/>
          <a:ln>
            <a:noFill/>
          </a:ln>
        </p:spPr>
        <p:txBody>
          <a:bodyPr vert="horz" wrap="square" lIns="91440" tIns="45720" rIns="91440" bIns="45720" anchor="t" anchorCtr="0" compatLnSpc="1">
            <a:normAutofit/>
          </a:bodyPr>
          <a:lstStyle/>
          <a:p>
            <a:pPr algn="ctr"/>
            <a:r>
              <a:rPr lang="en-NO" sz="2400" dirty="0"/>
              <a:t>Precipitation</a:t>
            </a:r>
          </a:p>
        </p:txBody>
      </p:sp>
      <p:pic>
        <p:nvPicPr>
          <p:cNvPr id="19" name="Picture 18">
            <a:extLst>
              <a:ext uri="{FF2B5EF4-FFF2-40B4-BE49-F238E27FC236}">
                <a16:creationId xmlns:a16="http://schemas.microsoft.com/office/drawing/2014/main" id="{6E320E60-1047-33CB-C726-AA97028605AF}"/>
              </a:ext>
            </a:extLst>
          </p:cNvPr>
          <p:cNvPicPr>
            <a:picLocks noChangeAspect="1"/>
          </p:cNvPicPr>
          <p:nvPr/>
        </p:nvPicPr>
        <p:blipFill>
          <a:blip r:embed="rId5"/>
          <a:srcRect l="8282" t="20081" r="49814" b="25860"/>
          <a:stretch>
            <a:fillRect/>
          </a:stretch>
        </p:blipFill>
        <p:spPr>
          <a:xfrm>
            <a:off x="4412974" y="1265298"/>
            <a:ext cx="3322749" cy="3211991"/>
          </a:xfrm>
          <a:prstGeom prst="rect">
            <a:avLst/>
          </a:prstGeom>
        </p:spPr>
      </p:pic>
      <p:pic>
        <p:nvPicPr>
          <p:cNvPr id="21" name="Picture 20">
            <a:extLst>
              <a:ext uri="{FF2B5EF4-FFF2-40B4-BE49-F238E27FC236}">
                <a16:creationId xmlns:a16="http://schemas.microsoft.com/office/drawing/2014/main" id="{698FEA54-A889-4E08-16E5-1E34D9B07F16}"/>
              </a:ext>
            </a:extLst>
          </p:cNvPr>
          <p:cNvPicPr>
            <a:picLocks noChangeAspect="1"/>
          </p:cNvPicPr>
          <p:nvPr/>
        </p:nvPicPr>
        <p:blipFill>
          <a:blip r:embed="rId6"/>
          <a:srcRect l="8002" t="20081" r="49814" b="26605"/>
          <a:stretch>
            <a:fillRect/>
          </a:stretch>
        </p:blipFill>
        <p:spPr>
          <a:xfrm>
            <a:off x="7862274" y="1266865"/>
            <a:ext cx="3350102" cy="3172613"/>
          </a:xfrm>
          <a:prstGeom prst="rect">
            <a:avLst/>
          </a:prstGeom>
        </p:spPr>
      </p:pic>
      <p:pic>
        <p:nvPicPr>
          <p:cNvPr id="23" name="Picture 22">
            <a:extLst>
              <a:ext uri="{FF2B5EF4-FFF2-40B4-BE49-F238E27FC236}">
                <a16:creationId xmlns:a16="http://schemas.microsoft.com/office/drawing/2014/main" id="{B551C218-0B88-9C6A-2C99-F669E65059C1}"/>
              </a:ext>
            </a:extLst>
          </p:cNvPr>
          <p:cNvPicPr>
            <a:picLocks noChangeAspect="1"/>
          </p:cNvPicPr>
          <p:nvPr/>
        </p:nvPicPr>
        <p:blipFill>
          <a:blip r:embed="rId7"/>
          <a:srcRect l="8238" t="20119" r="49940" b="25603"/>
          <a:stretch>
            <a:fillRect/>
          </a:stretch>
        </p:blipFill>
        <p:spPr>
          <a:xfrm>
            <a:off x="967411" y="1219201"/>
            <a:ext cx="3379304" cy="3286296"/>
          </a:xfrm>
          <a:prstGeom prst="rect">
            <a:avLst/>
          </a:prstGeom>
        </p:spPr>
      </p:pic>
      <p:pic>
        <p:nvPicPr>
          <p:cNvPr id="24" name="Picture 23">
            <a:extLst>
              <a:ext uri="{FF2B5EF4-FFF2-40B4-BE49-F238E27FC236}">
                <a16:creationId xmlns:a16="http://schemas.microsoft.com/office/drawing/2014/main" id="{C167C63C-3A39-367D-42CF-4D33A050C06D}"/>
              </a:ext>
            </a:extLst>
          </p:cNvPr>
          <p:cNvPicPr>
            <a:picLocks noChangeAspect="1"/>
          </p:cNvPicPr>
          <p:nvPr/>
        </p:nvPicPr>
        <p:blipFill>
          <a:blip r:embed="rId7"/>
          <a:srcRect l="8238" t="73416" r="6888" b="15639"/>
          <a:stretch>
            <a:fillRect/>
          </a:stretch>
        </p:blipFill>
        <p:spPr>
          <a:xfrm>
            <a:off x="2802836" y="4426224"/>
            <a:ext cx="6857998" cy="662609"/>
          </a:xfrm>
          <a:prstGeom prst="rect">
            <a:avLst/>
          </a:prstGeom>
        </p:spPr>
      </p:pic>
      <p:sp>
        <p:nvSpPr>
          <p:cNvPr id="25" name="Slide Number Placeholder 24">
            <a:extLst>
              <a:ext uri="{FF2B5EF4-FFF2-40B4-BE49-F238E27FC236}">
                <a16:creationId xmlns:a16="http://schemas.microsoft.com/office/drawing/2014/main" id="{857F9D0D-20AB-ECE5-F0A6-7EC493627898}"/>
              </a:ext>
            </a:extLst>
          </p:cNvPr>
          <p:cNvSpPr>
            <a:spLocks noGrp="1"/>
          </p:cNvSpPr>
          <p:nvPr>
            <p:ph type="sldNum" sz="quarter" idx="8"/>
          </p:nvPr>
        </p:nvSpPr>
        <p:spPr/>
        <p:txBody>
          <a:bodyPr/>
          <a:lstStyle/>
          <a:p>
            <a:pPr lvl="0"/>
            <a:fld id="{88FB1591-788A-424C-8C72-D007F068309D}" type="slidenum">
              <a:rPr lang="en-NO" smtClean="0"/>
              <a:t>28</a:t>
            </a:fld>
            <a:r>
              <a:rPr lang="en-NO"/>
              <a:t>/33</a:t>
            </a:r>
            <a:endParaRPr lang="en-NO" dirty="0"/>
          </a:p>
        </p:txBody>
      </p:sp>
    </p:spTree>
    <p:extLst>
      <p:ext uri="{BB962C8B-B14F-4D97-AF65-F5344CB8AC3E}">
        <p14:creationId xmlns:p14="http://schemas.microsoft.com/office/powerpoint/2010/main" val="4086058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18E2E-DAFC-E172-2E49-089D21195CFE}"/>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7EA869F4-0FD8-B0C4-B281-3FA99CCB8468}"/>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BF69EEA8-9982-38CD-C3B3-F15579A61BEB}"/>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0264ADE8-05BF-CFB8-6BB3-CB8083EE7941}"/>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8" name="Picture 7">
            <a:extLst>
              <a:ext uri="{FF2B5EF4-FFF2-40B4-BE49-F238E27FC236}">
                <a16:creationId xmlns:a16="http://schemas.microsoft.com/office/drawing/2014/main" id="{C606E7E7-6ED9-1C0E-1A7B-6E2385810185}"/>
              </a:ext>
            </a:extLst>
          </p:cNvPr>
          <p:cNvPicPr>
            <a:picLocks noChangeAspect="1"/>
          </p:cNvPicPr>
          <p:nvPr/>
        </p:nvPicPr>
        <p:blipFill>
          <a:blip r:embed="rId5"/>
          <a:srcRect l="5814" t="6902" r="8724" b="40078"/>
          <a:stretch>
            <a:fillRect/>
          </a:stretch>
        </p:blipFill>
        <p:spPr>
          <a:xfrm>
            <a:off x="344243" y="290457"/>
            <a:ext cx="7422778" cy="5959378"/>
          </a:xfrm>
          <a:prstGeom prst="rect">
            <a:avLst/>
          </a:prstGeom>
        </p:spPr>
      </p:pic>
      <p:pic>
        <p:nvPicPr>
          <p:cNvPr id="9" name="Picture 8">
            <a:extLst>
              <a:ext uri="{FF2B5EF4-FFF2-40B4-BE49-F238E27FC236}">
                <a16:creationId xmlns:a16="http://schemas.microsoft.com/office/drawing/2014/main" id="{C8C5EBD6-8137-8275-A80C-343560478A1A}"/>
              </a:ext>
            </a:extLst>
          </p:cNvPr>
          <p:cNvPicPr>
            <a:picLocks noChangeAspect="1"/>
          </p:cNvPicPr>
          <p:nvPr/>
        </p:nvPicPr>
        <p:blipFill>
          <a:blip r:embed="rId5"/>
          <a:srcRect t="59895" r="7824" b="14222"/>
          <a:stretch>
            <a:fillRect/>
          </a:stretch>
        </p:blipFill>
        <p:spPr>
          <a:xfrm>
            <a:off x="3571435" y="3356388"/>
            <a:ext cx="8052497" cy="2926081"/>
          </a:xfrm>
          <a:prstGeom prst="rect">
            <a:avLst/>
          </a:prstGeom>
        </p:spPr>
      </p:pic>
      <p:sp>
        <p:nvSpPr>
          <p:cNvPr id="10" name="Rectangle 9">
            <a:extLst>
              <a:ext uri="{FF2B5EF4-FFF2-40B4-BE49-F238E27FC236}">
                <a16:creationId xmlns:a16="http://schemas.microsoft.com/office/drawing/2014/main" id="{C0F2E48A-2932-C2EA-C939-AD561EFDB352}"/>
              </a:ext>
            </a:extLst>
          </p:cNvPr>
          <p:cNvSpPr/>
          <p:nvPr/>
        </p:nvSpPr>
        <p:spPr>
          <a:xfrm>
            <a:off x="279701" y="3367144"/>
            <a:ext cx="11596743" cy="291532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4" name="Rectangle 13">
            <a:extLst>
              <a:ext uri="{FF2B5EF4-FFF2-40B4-BE49-F238E27FC236}">
                <a16:creationId xmlns:a16="http://schemas.microsoft.com/office/drawing/2014/main" id="{DA20F3D5-F5A2-3863-B19E-26AC02E69599}"/>
              </a:ext>
            </a:extLst>
          </p:cNvPr>
          <p:cNvSpPr/>
          <p:nvPr/>
        </p:nvSpPr>
        <p:spPr>
          <a:xfrm>
            <a:off x="311972" y="279700"/>
            <a:ext cx="3732903" cy="602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600" dirty="0">
              <a:solidFill>
                <a:schemeClr val="tx1"/>
              </a:solidFill>
            </a:endParaRPr>
          </a:p>
          <a:p>
            <a:pPr algn="ctr"/>
            <a:r>
              <a:rPr lang="en-NO" sz="1600" dirty="0">
                <a:solidFill>
                  <a:schemeClr val="tx1"/>
                </a:solidFill>
              </a:rPr>
              <a:t>Mean preindustrial precipitation</a:t>
            </a:r>
          </a:p>
        </p:txBody>
      </p:sp>
      <p:sp>
        <p:nvSpPr>
          <p:cNvPr id="15" name="Rectangle 14">
            <a:extLst>
              <a:ext uri="{FF2B5EF4-FFF2-40B4-BE49-F238E27FC236}">
                <a16:creationId xmlns:a16="http://schemas.microsoft.com/office/drawing/2014/main" id="{0FC14094-DCF8-7FDD-2650-662A91406305}"/>
              </a:ext>
            </a:extLst>
          </p:cNvPr>
          <p:cNvSpPr/>
          <p:nvPr/>
        </p:nvSpPr>
        <p:spPr>
          <a:xfrm>
            <a:off x="3960607" y="292251"/>
            <a:ext cx="3732903" cy="6024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sz="1600" dirty="0">
              <a:solidFill>
                <a:schemeClr val="tx1"/>
              </a:solidFill>
            </a:endParaRPr>
          </a:p>
          <a:p>
            <a:pPr algn="ctr"/>
            <a:r>
              <a:rPr lang="en-NO" sz="1600" dirty="0">
                <a:solidFill>
                  <a:schemeClr val="tx1"/>
                </a:solidFill>
              </a:rPr>
              <a:t>∆precipitation</a:t>
            </a:r>
          </a:p>
        </p:txBody>
      </p:sp>
      <p:sp>
        <p:nvSpPr>
          <p:cNvPr id="2" name="Tittel 1">
            <a:extLst>
              <a:ext uri="{FF2B5EF4-FFF2-40B4-BE49-F238E27FC236}">
                <a16:creationId xmlns:a16="http://schemas.microsoft.com/office/drawing/2014/main" id="{C012075D-2B09-7986-6148-9DAE967A7EC1}"/>
              </a:ext>
            </a:extLst>
          </p:cNvPr>
          <p:cNvSpPr txBox="1">
            <a:spLocks noGrp="1"/>
          </p:cNvSpPr>
          <p:nvPr>
            <p:ph type="title"/>
          </p:nvPr>
        </p:nvSpPr>
        <p:spPr>
          <a:xfrm>
            <a:off x="4270786" y="0"/>
            <a:ext cx="3162296" cy="473334"/>
          </a:xfrm>
          <a:prstGeom prst="rect">
            <a:avLst/>
          </a:prstGeom>
          <a:noFill/>
          <a:ln>
            <a:noFill/>
          </a:ln>
        </p:spPr>
        <p:txBody>
          <a:bodyPr vert="horz" wrap="square" lIns="91440" tIns="45720" rIns="91440" bIns="45720" anchor="t" anchorCtr="0" compatLnSpc="1">
            <a:normAutofit/>
          </a:bodyPr>
          <a:lstStyle/>
          <a:p>
            <a:pPr algn="ctr"/>
            <a:r>
              <a:rPr lang="en-NO" sz="2400" dirty="0"/>
              <a:t>Precipitation warfare</a:t>
            </a:r>
          </a:p>
        </p:txBody>
      </p:sp>
      <p:sp>
        <p:nvSpPr>
          <p:cNvPr id="16" name="Rectangle 15">
            <a:extLst>
              <a:ext uri="{FF2B5EF4-FFF2-40B4-BE49-F238E27FC236}">
                <a16:creationId xmlns:a16="http://schemas.microsoft.com/office/drawing/2014/main" id="{28D28AFC-A523-9C91-7C49-3DE2DA8A0082}"/>
              </a:ext>
            </a:extLst>
          </p:cNvPr>
          <p:cNvSpPr/>
          <p:nvPr/>
        </p:nvSpPr>
        <p:spPr>
          <a:xfrm>
            <a:off x="383968" y="3420932"/>
            <a:ext cx="3628633" cy="344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1600" dirty="0">
                <a:solidFill>
                  <a:schemeClr val="tx1"/>
                </a:solidFill>
              </a:rPr>
              <a:t>∆precipitation (SAI – TR)</a:t>
            </a:r>
          </a:p>
        </p:txBody>
      </p:sp>
      <p:sp>
        <p:nvSpPr>
          <p:cNvPr id="17" name="Rectangle 16">
            <a:extLst>
              <a:ext uri="{FF2B5EF4-FFF2-40B4-BE49-F238E27FC236}">
                <a16:creationId xmlns:a16="http://schemas.microsoft.com/office/drawing/2014/main" id="{025C1D4A-1121-E51E-BEC3-6B1C147BBF43}"/>
              </a:ext>
            </a:extLst>
          </p:cNvPr>
          <p:cNvSpPr/>
          <p:nvPr/>
        </p:nvSpPr>
        <p:spPr>
          <a:xfrm>
            <a:off x="4163209" y="3388659"/>
            <a:ext cx="3668357" cy="387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1600" dirty="0">
                <a:solidFill>
                  <a:schemeClr val="tx1"/>
                </a:solidFill>
              </a:rPr>
              <a:t>∆precipitation (SAI – NH)</a:t>
            </a:r>
          </a:p>
        </p:txBody>
      </p:sp>
      <p:sp>
        <p:nvSpPr>
          <p:cNvPr id="18" name="Rectangle 17">
            <a:extLst>
              <a:ext uri="{FF2B5EF4-FFF2-40B4-BE49-F238E27FC236}">
                <a16:creationId xmlns:a16="http://schemas.microsoft.com/office/drawing/2014/main" id="{CF7D7984-93A5-00C8-A01D-830B7225DF11}"/>
              </a:ext>
            </a:extLst>
          </p:cNvPr>
          <p:cNvSpPr/>
          <p:nvPr/>
        </p:nvSpPr>
        <p:spPr>
          <a:xfrm>
            <a:off x="7906871" y="3405189"/>
            <a:ext cx="3627904" cy="359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O" sz="1600" dirty="0">
                <a:solidFill>
                  <a:schemeClr val="tx1"/>
                </a:solidFill>
              </a:rPr>
              <a:t>∆precipitation (SAI – SH)</a:t>
            </a:r>
          </a:p>
        </p:txBody>
      </p:sp>
      <p:grpSp>
        <p:nvGrpSpPr>
          <p:cNvPr id="12" name="Group 11">
            <a:extLst>
              <a:ext uri="{FF2B5EF4-FFF2-40B4-BE49-F238E27FC236}">
                <a16:creationId xmlns:a16="http://schemas.microsoft.com/office/drawing/2014/main" id="{BEF22D8F-73E7-FA13-14D3-E04C9E65DA96}"/>
              </a:ext>
            </a:extLst>
          </p:cNvPr>
          <p:cNvGrpSpPr/>
          <p:nvPr/>
        </p:nvGrpSpPr>
        <p:grpSpPr>
          <a:xfrm>
            <a:off x="114469" y="2903891"/>
            <a:ext cx="11585986" cy="2872291"/>
            <a:chOff x="172123" y="2872291"/>
            <a:chExt cx="11585986" cy="2872291"/>
          </a:xfrm>
        </p:grpSpPr>
        <p:pic>
          <p:nvPicPr>
            <p:cNvPr id="2050" name="Picture 2" descr="Corn | History, Cultivation, Uses, &amp; Description | Britannica">
              <a:extLst>
                <a:ext uri="{FF2B5EF4-FFF2-40B4-BE49-F238E27FC236}">
                  <a16:creationId xmlns:a16="http://schemas.microsoft.com/office/drawing/2014/main" id="{1463BB8A-E10A-2CBC-DC01-2C96B6AB8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0119" y="2872291"/>
              <a:ext cx="1627990" cy="1220993"/>
            </a:xfrm>
            <a:prstGeom prst="wedgeEllipseCallout">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690EA18-CD4B-4AAB-7532-9C01A06A0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189" y="4711847"/>
              <a:ext cx="1787444" cy="1032735"/>
            </a:xfrm>
            <a:prstGeom prst="upArrowCallout">
              <a:avLst>
                <a:gd name="adj1" fmla="val 50000"/>
                <a:gd name="adj2" fmla="val 14318"/>
                <a:gd name="adj3" fmla="val 12537"/>
                <a:gd name="adj4" fmla="val 86935"/>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4" name="Picture 6" descr="Climate change: Intensity of ongoing drought in Syria, Iraq and Iran 'not  rare anymore' - Carbon Brief">
              <a:extLst>
                <a:ext uri="{FF2B5EF4-FFF2-40B4-BE49-F238E27FC236}">
                  <a16:creationId xmlns:a16="http://schemas.microsoft.com/office/drawing/2014/main" id="{E5BED8BE-1D8E-8CF6-A111-53B3D79A85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11"/>
            <a:stretch>
              <a:fillRect/>
            </a:stretch>
          </p:blipFill>
          <p:spPr bwMode="auto">
            <a:xfrm>
              <a:off x="172123" y="3021655"/>
              <a:ext cx="1968650" cy="1227615"/>
            </a:xfrm>
            <a:prstGeom prst="downArrowCallout">
              <a:avLst>
                <a:gd name="adj1" fmla="val 50000"/>
                <a:gd name="adj2" fmla="val 25000"/>
                <a:gd name="adj3" fmla="val 12226"/>
                <a:gd name="adj4" fmla="val 87774"/>
              </a:avLst>
            </a:prstGeom>
            <a:noFill/>
            <a:ln w="28575">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AD45498C-1580-2EEB-C49D-6F8AAD2FE400}"/>
              </a:ext>
            </a:extLst>
          </p:cNvPr>
          <p:cNvPicPr>
            <a:picLocks noChangeAspect="1"/>
          </p:cNvPicPr>
          <p:nvPr/>
        </p:nvPicPr>
        <p:blipFill>
          <a:blip r:embed="rId9"/>
          <a:srcRect l="10118" t="7585" r="49619" b="74777"/>
          <a:stretch>
            <a:fillRect/>
          </a:stretch>
        </p:blipFill>
        <p:spPr>
          <a:xfrm>
            <a:off x="7902117" y="731520"/>
            <a:ext cx="3662355" cy="2076225"/>
          </a:xfrm>
          <a:prstGeom prst="rect">
            <a:avLst/>
          </a:prstGeom>
        </p:spPr>
      </p:pic>
      <p:sp>
        <p:nvSpPr>
          <p:cNvPr id="5" name="TextBox 4">
            <a:extLst>
              <a:ext uri="{FF2B5EF4-FFF2-40B4-BE49-F238E27FC236}">
                <a16:creationId xmlns:a16="http://schemas.microsoft.com/office/drawing/2014/main" id="{406E8F79-C83D-D053-56C9-6E1C8392F4F3}"/>
              </a:ext>
            </a:extLst>
          </p:cNvPr>
          <p:cNvSpPr txBox="1"/>
          <p:nvPr/>
        </p:nvSpPr>
        <p:spPr>
          <a:xfrm>
            <a:off x="10840279" y="198783"/>
            <a:ext cx="1032590" cy="369332"/>
          </a:xfrm>
          <a:prstGeom prst="rect">
            <a:avLst/>
          </a:prstGeom>
          <a:noFill/>
        </p:spPr>
        <p:txBody>
          <a:bodyPr wrap="none" rtlCol="0">
            <a:spAutoFit/>
          </a:bodyPr>
          <a:lstStyle/>
          <a:p>
            <a:r>
              <a:rPr lang="en-GB" dirty="0"/>
              <a:t>Y</a:t>
            </a:r>
            <a:r>
              <a:rPr lang="en-NO" dirty="0"/>
              <a:t>ear 100</a:t>
            </a:r>
          </a:p>
        </p:txBody>
      </p:sp>
      <p:sp>
        <p:nvSpPr>
          <p:cNvPr id="13" name="Slide Number Placeholder 12">
            <a:extLst>
              <a:ext uri="{FF2B5EF4-FFF2-40B4-BE49-F238E27FC236}">
                <a16:creationId xmlns:a16="http://schemas.microsoft.com/office/drawing/2014/main" id="{424C564A-EC61-1BD4-B1F7-85AFE083549B}"/>
              </a:ext>
            </a:extLst>
          </p:cNvPr>
          <p:cNvSpPr>
            <a:spLocks noGrp="1"/>
          </p:cNvSpPr>
          <p:nvPr>
            <p:ph type="sldNum" sz="quarter" idx="8"/>
          </p:nvPr>
        </p:nvSpPr>
        <p:spPr/>
        <p:txBody>
          <a:bodyPr/>
          <a:lstStyle/>
          <a:p>
            <a:pPr lvl="0"/>
            <a:fld id="{88FB1591-788A-424C-8C72-D007F068309D}" type="slidenum">
              <a:rPr lang="en-NO" smtClean="0"/>
              <a:t>29</a:t>
            </a:fld>
            <a:r>
              <a:rPr lang="en-NO"/>
              <a:t>/33</a:t>
            </a:r>
            <a:endParaRPr lang="en-NO" dirty="0"/>
          </a:p>
        </p:txBody>
      </p:sp>
    </p:spTree>
    <p:extLst>
      <p:ext uri="{BB962C8B-B14F-4D97-AF65-F5344CB8AC3E}">
        <p14:creationId xmlns:p14="http://schemas.microsoft.com/office/powerpoint/2010/main" val="353681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85E38-510D-4A5B-31E1-92F885408004}"/>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11FC8B53-A165-36D8-7430-9C9BD655A639}"/>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DD3831D7-DB5A-F1AB-A1D6-54D4C8293B60}"/>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14402C65-A005-2EB1-14C0-3FD20F6B8393}"/>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grpSp>
        <p:nvGrpSpPr>
          <p:cNvPr id="39" name="Group 38">
            <a:extLst>
              <a:ext uri="{FF2B5EF4-FFF2-40B4-BE49-F238E27FC236}">
                <a16:creationId xmlns:a16="http://schemas.microsoft.com/office/drawing/2014/main" id="{E2473B12-DDA4-8E24-B42B-6D468FCE889D}"/>
              </a:ext>
            </a:extLst>
          </p:cNvPr>
          <p:cNvGrpSpPr/>
          <p:nvPr/>
        </p:nvGrpSpPr>
        <p:grpSpPr>
          <a:xfrm>
            <a:off x="336179" y="677882"/>
            <a:ext cx="5580531" cy="3168849"/>
            <a:chOff x="336179" y="677882"/>
            <a:chExt cx="5580531" cy="3168849"/>
          </a:xfrm>
        </p:grpSpPr>
        <p:sp>
          <p:nvSpPr>
            <p:cNvPr id="8" name="TextBox 7">
              <a:extLst>
                <a:ext uri="{FF2B5EF4-FFF2-40B4-BE49-F238E27FC236}">
                  <a16:creationId xmlns:a16="http://schemas.microsoft.com/office/drawing/2014/main" id="{59CD5BEF-1A64-C71C-7386-A4BD72A8351C}"/>
                </a:ext>
              </a:extLst>
            </p:cNvPr>
            <p:cNvSpPr txBox="1"/>
            <p:nvPr/>
          </p:nvSpPr>
          <p:spPr>
            <a:xfrm>
              <a:off x="656220" y="1750808"/>
              <a:ext cx="2714205" cy="1384995"/>
            </a:xfrm>
            <a:prstGeom prst="rect">
              <a:avLst/>
            </a:prstGeom>
            <a:noFill/>
          </p:spPr>
          <p:txBody>
            <a:bodyPr wrap="none" rtlCol="0">
              <a:spAutoFit/>
            </a:bodyPr>
            <a:lstStyle/>
            <a:p>
              <a:r>
                <a:rPr lang="en-NO" sz="2800" dirty="0"/>
                <a:t>1.5° is dead</a:t>
              </a:r>
            </a:p>
            <a:p>
              <a:r>
                <a:rPr lang="en-NO" sz="2800" dirty="0"/>
                <a:t>2.0° is agony</a:t>
              </a:r>
            </a:p>
            <a:p>
              <a:r>
                <a:rPr lang="en-NO" sz="2800" dirty="0"/>
                <a:t>3.0° is looming. </a:t>
              </a:r>
            </a:p>
          </p:txBody>
        </p:sp>
        <p:grpSp>
          <p:nvGrpSpPr>
            <p:cNvPr id="20" name="Group 19">
              <a:extLst>
                <a:ext uri="{FF2B5EF4-FFF2-40B4-BE49-F238E27FC236}">
                  <a16:creationId xmlns:a16="http://schemas.microsoft.com/office/drawing/2014/main" id="{DF750762-4374-27F7-34BD-8F0A12143955}"/>
                </a:ext>
              </a:extLst>
            </p:cNvPr>
            <p:cNvGrpSpPr/>
            <p:nvPr/>
          </p:nvGrpSpPr>
          <p:grpSpPr>
            <a:xfrm>
              <a:off x="400726" y="677882"/>
              <a:ext cx="2173044" cy="949204"/>
              <a:chOff x="763793" y="650987"/>
              <a:chExt cx="2173044" cy="949204"/>
            </a:xfrm>
          </p:grpSpPr>
          <p:pic>
            <p:nvPicPr>
              <p:cNvPr id="1026" name="Picture 2">
                <a:extLst>
                  <a:ext uri="{FF2B5EF4-FFF2-40B4-BE49-F238E27FC236}">
                    <a16:creationId xmlns:a16="http://schemas.microsoft.com/office/drawing/2014/main" id="{9B0CF49A-49C2-BA79-7FC1-D0F807639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793" y="650987"/>
                <a:ext cx="2173044" cy="7786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E2AA78D-3234-FE0D-A8EE-5D8092F6A751}"/>
                  </a:ext>
                </a:extLst>
              </p:cNvPr>
              <p:cNvSpPr txBox="1"/>
              <p:nvPr/>
            </p:nvSpPr>
            <p:spPr>
              <a:xfrm>
                <a:off x="1032734" y="1323192"/>
                <a:ext cx="1854097" cy="276999"/>
              </a:xfrm>
              <a:prstGeom prst="rect">
                <a:avLst/>
              </a:prstGeom>
              <a:noFill/>
            </p:spPr>
            <p:txBody>
              <a:bodyPr wrap="none" rtlCol="0">
                <a:spAutoFit/>
              </a:bodyPr>
              <a:lstStyle/>
              <a:p>
                <a:r>
                  <a:rPr lang="en-NO" sz="1200" dirty="0"/>
                  <a:t>Laxenburg, October 2025</a:t>
                </a:r>
              </a:p>
            </p:txBody>
          </p:sp>
        </p:grpSp>
        <p:sp>
          <p:nvSpPr>
            <p:cNvPr id="10" name="TextBox 9">
              <a:extLst>
                <a:ext uri="{FF2B5EF4-FFF2-40B4-BE49-F238E27FC236}">
                  <a16:creationId xmlns:a16="http://schemas.microsoft.com/office/drawing/2014/main" id="{C8F0B086-B271-2ABA-D014-EEA19439B993}"/>
                </a:ext>
              </a:extLst>
            </p:cNvPr>
            <p:cNvSpPr txBox="1"/>
            <p:nvPr/>
          </p:nvSpPr>
          <p:spPr>
            <a:xfrm>
              <a:off x="489476" y="3359076"/>
              <a:ext cx="184731" cy="369332"/>
            </a:xfrm>
            <a:prstGeom prst="rect">
              <a:avLst/>
            </a:prstGeom>
            <a:noFill/>
          </p:spPr>
          <p:txBody>
            <a:bodyPr wrap="none" rtlCol="0">
              <a:spAutoFit/>
            </a:bodyPr>
            <a:lstStyle/>
            <a:p>
              <a:endParaRPr lang="en-NO" dirty="0"/>
            </a:p>
          </p:txBody>
        </p:sp>
        <p:pic>
          <p:nvPicPr>
            <p:cNvPr id="12" name="Picture 11" descr="A person standing at a podium&#10;&#10;AI-generated content may be incorrect.">
              <a:extLst>
                <a:ext uri="{FF2B5EF4-FFF2-40B4-BE49-F238E27FC236}">
                  <a16:creationId xmlns:a16="http://schemas.microsoft.com/office/drawing/2014/main" id="{23C61B59-621F-AC6A-DE2C-7DBDF53C4578}"/>
                </a:ext>
              </a:extLst>
            </p:cNvPr>
            <p:cNvPicPr>
              <a:picLocks noChangeAspect="1"/>
            </p:cNvPicPr>
            <p:nvPr/>
          </p:nvPicPr>
          <p:blipFill>
            <a:blip r:embed="rId6"/>
            <a:srcRect l="61363" t="34353" r="21277" b="47608"/>
            <a:stretch>
              <a:fillRect/>
            </a:stretch>
          </p:blipFill>
          <p:spPr>
            <a:xfrm>
              <a:off x="3784003" y="802154"/>
              <a:ext cx="2132707" cy="2954956"/>
            </a:xfrm>
            <a:prstGeom prst="rect">
              <a:avLst/>
            </a:prstGeom>
          </p:spPr>
        </p:pic>
        <p:sp>
          <p:nvSpPr>
            <p:cNvPr id="13" name="TextBox 12">
              <a:extLst>
                <a:ext uri="{FF2B5EF4-FFF2-40B4-BE49-F238E27FC236}">
                  <a16:creationId xmlns:a16="http://schemas.microsoft.com/office/drawing/2014/main" id="{7D981747-BDF0-D701-71EE-5E8F0A798E71}"/>
                </a:ext>
              </a:extLst>
            </p:cNvPr>
            <p:cNvSpPr txBox="1"/>
            <p:nvPr/>
          </p:nvSpPr>
          <p:spPr>
            <a:xfrm>
              <a:off x="877930" y="3200400"/>
              <a:ext cx="2775119" cy="646331"/>
            </a:xfrm>
            <a:prstGeom prst="rect">
              <a:avLst/>
            </a:prstGeom>
            <a:noFill/>
          </p:spPr>
          <p:txBody>
            <a:bodyPr wrap="none" rtlCol="0">
              <a:spAutoFit/>
            </a:bodyPr>
            <a:lstStyle/>
            <a:p>
              <a:pPr algn="r"/>
              <a:r>
                <a:rPr lang="en-GB" b="1" dirty="0">
                  <a:solidFill>
                    <a:schemeClr val="accent1">
                      <a:lumMod val="75000"/>
                    </a:schemeClr>
                  </a:solidFill>
                </a:rPr>
                <a:t>- Prof John </a:t>
              </a:r>
              <a:r>
                <a:rPr lang="en-GB" b="1" dirty="0" err="1">
                  <a:solidFill>
                    <a:schemeClr val="accent1">
                      <a:lumMod val="75000"/>
                    </a:schemeClr>
                  </a:solidFill>
                </a:rPr>
                <a:t>Schellnhuber</a:t>
              </a:r>
              <a:r>
                <a:rPr lang="en-GB" b="1" dirty="0">
                  <a:solidFill>
                    <a:schemeClr val="accent1">
                      <a:lumMod val="75000"/>
                    </a:schemeClr>
                  </a:solidFill>
                </a:rPr>
                <a:t> </a:t>
              </a:r>
            </a:p>
            <a:p>
              <a:pPr algn="r"/>
              <a:r>
                <a:rPr lang="en-GB" i="1" dirty="0"/>
                <a:t>Director General, IIASA</a:t>
              </a:r>
              <a:endParaRPr lang="en-NO" i="1" dirty="0"/>
            </a:p>
          </p:txBody>
        </p:sp>
        <p:sp>
          <p:nvSpPr>
            <p:cNvPr id="14" name="TextBox 13">
              <a:extLst>
                <a:ext uri="{FF2B5EF4-FFF2-40B4-BE49-F238E27FC236}">
                  <a16:creationId xmlns:a16="http://schemas.microsoft.com/office/drawing/2014/main" id="{2E48C84A-2253-3D09-ACD7-BF5398A6B2D9}"/>
                </a:ext>
              </a:extLst>
            </p:cNvPr>
            <p:cNvSpPr txBox="1"/>
            <p:nvPr/>
          </p:nvSpPr>
          <p:spPr>
            <a:xfrm>
              <a:off x="336179" y="1640542"/>
              <a:ext cx="497252" cy="923330"/>
            </a:xfrm>
            <a:prstGeom prst="rect">
              <a:avLst/>
            </a:prstGeom>
            <a:noFill/>
          </p:spPr>
          <p:txBody>
            <a:bodyPr wrap="none" rtlCol="0">
              <a:spAutoFit/>
            </a:bodyPr>
            <a:lstStyle/>
            <a:p>
              <a:r>
                <a:rPr lang="en-NO" sz="5400" dirty="0"/>
                <a:t>“</a:t>
              </a:r>
            </a:p>
          </p:txBody>
        </p:sp>
        <p:sp>
          <p:nvSpPr>
            <p:cNvPr id="15" name="TextBox 14">
              <a:extLst>
                <a:ext uri="{FF2B5EF4-FFF2-40B4-BE49-F238E27FC236}">
                  <a16:creationId xmlns:a16="http://schemas.microsoft.com/office/drawing/2014/main" id="{E31E5205-715E-483E-CE9C-798D42BC3FE1}"/>
                </a:ext>
              </a:extLst>
            </p:cNvPr>
            <p:cNvSpPr txBox="1"/>
            <p:nvPr/>
          </p:nvSpPr>
          <p:spPr>
            <a:xfrm>
              <a:off x="3137650" y="2640108"/>
              <a:ext cx="498855" cy="923330"/>
            </a:xfrm>
            <a:prstGeom prst="rect">
              <a:avLst/>
            </a:prstGeom>
            <a:noFill/>
          </p:spPr>
          <p:txBody>
            <a:bodyPr wrap="none" rtlCol="0">
              <a:spAutoFit/>
            </a:bodyPr>
            <a:lstStyle/>
            <a:p>
              <a:r>
                <a:rPr lang="en-NO" sz="5400" dirty="0"/>
                <a:t>”</a:t>
              </a:r>
            </a:p>
          </p:txBody>
        </p:sp>
        <p:cxnSp>
          <p:nvCxnSpPr>
            <p:cNvPr id="17" name="Straight Connector 16">
              <a:extLst>
                <a:ext uri="{FF2B5EF4-FFF2-40B4-BE49-F238E27FC236}">
                  <a16:creationId xmlns:a16="http://schemas.microsoft.com/office/drawing/2014/main" id="{39D293AF-991E-99A4-0C12-16465762371B}"/>
                </a:ext>
              </a:extLst>
            </p:cNvPr>
            <p:cNvCxnSpPr>
              <a:cxnSpLocks/>
            </p:cNvCxnSpPr>
            <p:nvPr/>
          </p:nvCxnSpPr>
          <p:spPr>
            <a:xfrm>
              <a:off x="470650" y="1721224"/>
              <a:ext cx="31197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413869B-A5B8-9C4F-F9BE-396690B77969}"/>
                </a:ext>
              </a:extLst>
            </p:cNvPr>
            <p:cNvCxnSpPr>
              <a:cxnSpLocks/>
            </p:cNvCxnSpPr>
            <p:nvPr/>
          </p:nvCxnSpPr>
          <p:spPr>
            <a:xfrm>
              <a:off x="461685" y="3151094"/>
              <a:ext cx="3119718"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CA157BB0-579E-1262-4049-61405BE7A34D}"/>
              </a:ext>
            </a:extLst>
          </p:cNvPr>
          <p:cNvGrpSpPr/>
          <p:nvPr/>
        </p:nvGrpSpPr>
        <p:grpSpPr>
          <a:xfrm>
            <a:off x="6230474" y="2899618"/>
            <a:ext cx="5608310" cy="2941760"/>
            <a:chOff x="6257368" y="1985218"/>
            <a:chExt cx="5608310" cy="2941760"/>
          </a:xfrm>
        </p:grpSpPr>
        <p:sp>
          <p:nvSpPr>
            <p:cNvPr id="21" name="TextBox 20">
              <a:extLst>
                <a:ext uri="{FF2B5EF4-FFF2-40B4-BE49-F238E27FC236}">
                  <a16:creationId xmlns:a16="http://schemas.microsoft.com/office/drawing/2014/main" id="{9ADF008E-07D4-BA8A-943F-043D880FDCBD}"/>
                </a:ext>
              </a:extLst>
            </p:cNvPr>
            <p:cNvSpPr txBox="1"/>
            <p:nvPr/>
          </p:nvSpPr>
          <p:spPr>
            <a:xfrm>
              <a:off x="6577409" y="3247914"/>
              <a:ext cx="3198604" cy="954107"/>
            </a:xfrm>
            <a:prstGeom prst="rect">
              <a:avLst/>
            </a:prstGeom>
            <a:noFill/>
          </p:spPr>
          <p:txBody>
            <a:bodyPr wrap="square" rtlCol="0">
              <a:spAutoFit/>
            </a:bodyPr>
            <a:lstStyle/>
            <a:p>
              <a:r>
                <a:rPr lang="en-NO" sz="2800" dirty="0"/>
                <a:t>Global warming will exceed 2 degree. </a:t>
              </a:r>
            </a:p>
          </p:txBody>
        </p:sp>
        <p:sp>
          <p:nvSpPr>
            <p:cNvPr id="24" name="TextBox 23">
              <a:extLst>
                <a:ext uri="{FF2B5EF4-FFF2-40B4-BE49-F238E27FC236}">
                  <a16:creationId xmlns:a16="http://schemas.microsoft.com/office/drawing/2014/main" id="{EDCCBB40-449C-4073-F906-E346D8066730}"/>
                </a:ext>
              </a:extLst>
            </p:cNvPr>
            <p:cNvSpPr txBox="1"/>
            <p:nvPr/>
          </p:nvSpPr>
          <p:spPr>
            <a:xfrm>
              <a:off x="7949008" y="2954769"/>
              <a:ext cx="1852045" cy="276999"/>
            </a:xfrm>
            <a:prstGeom prst="rect">
              <a:avLst/>
            </a:prstGeom>
            <a:noFill/>
          </p:spPr>
          <p:txBody>
            <a:bodyPr wrap="none" rtlCol="0">
              <a:spAutoFit/>
            </a:bodyPr>
            <a:lstStyle/>
            <a:p>
              <a:r>
                <a:rPr lang="en-NO" sz="1200" dirty="0"/>
                <a:t>Helsinki, November 2025</a:t>
              </a:r>
            </a:p>
          </p:txBody>
        </p:sp>
        <p:sp>
          <p:nvSpPr>
            <p:cNvPr id="26" name="TextBox 25">
              <a:extLst>
                <a:ext uri="{FF2B5EF4-FFF2-40B4-BE49-F238E27FC236}">
                  <a16:creationId xmlns:a16="http://schemas.microsoft.com/office/drawing/2014/main" id="{F8376F61-9AAF-5758-A5B9-0C612EDD9316}"/>
                </a:ext>
              </a:extLst>
            </p:cNvPr>
            <p:cNvSpPr txBox="1"/>
            <p:nvPr/>
          </p:nvSpPr>
          <p:spPr>
            <a:xfrm>
              <a:off x="7587524" y="4280647"/>
              <a:ext cx="2188420" cy="646331"/>
            </a:xfrm>
            <a:prstGeom prst="rect">
              <a:avLst/>
            </a:prstGeom>
            <a:noFill/>
          </p:spPr>
          <p:txBody>
            <a:bodyPr wrap="none" rtlCol="0">
              <a:spAutoFit/>
            </a:bodyPr>
            <a:lstStyle/>
            <a:p>
              <a:pPr algn="r"/>
              <a:r>
                <a:rPr lang="en-GB" b="1" dirty="0">
                  <a:solidFill>
                    <a:schemeClr val="accent1">
                      <a:lumMod val="75000"/>
                    </a:schemeClr>
                  </a:solidFill>
                </a:rPr>
                <a:t>- Dr James Hansen</a:t>
              </a:r>
            </a:p>
            <a:p>
              <a:pPr algn="r"/>
              <a:r>
                <a:rPr lang="en-GB" i="1" dirty="0"/>
                <a:t>Columbia University</a:t>
              </a:r>
              <a:endParaRPr lang="en-NO" i="1" dirty="0"/>
            </a:p>
          </p:txBody>
        </p:sp>
        <p:sp>
          <p:nvSpPr>
            <p:cNvPr id="27" name="TextBox 26">
              <a:extLst>
                <a:ext uri="{FF2B5EF4-FFF2-40B4-BE49-F238E27FC236}">
                  <a16:creationId xmlns:a16="http://schemas.microsoft.com/office/drawing/2014/main" id="{B393EE76-B4B4-A052-A7E6-B9BCE880C659}"/>
                </a:ext>
              </a:extLst>
            </p:cNvPr>
            <p:cNvSpPr txBox="1"/>
            <p:nvPr/>
          </p:nvSpPr>
          <p:spPr>
            <a:xfrm>
              <a:off x="6257368" y="3137648"/>
              <a:ext cx="497252" cy="923330"/>
            </a:xfrm>
            <a:prstGeom prst="rect">
              <a:avLst/>
            </a:prstGeom>
            <a:noFill/>
          </p:spPr>
          <p:txBody>
            <a:bodyPr wrap="none" rtlCol="0">
              <a:spAutoFit/>
            </a:bodyPr>
            <a:lstStyle/>
            <a:p>
              <a:r>
                <a:rPr lang="en-NO" sz="5400" dirty="0"/>
                <a:t>“</a:t>
              </a:r>
            </a:p>
          </p:txBody>
        </p:sp>
        <p:sp>
          <p:nvSpPr>
            <p:cNvPr id="28" name="TextBox 27">
              <a:extLst>
                <a:ext uri="{FF2B5EF4-FFF2-40B4-BE49-F238E27FC236}">
                  <a16:creationId xmlns:a16="http://schemas.microsoft.com/office/drawing/2014/main" id="{C12A7F55-6284-988F-6DC1-6BF0E4F35000}"/>
                </a:ext>
              </a:extLst>
            </p:cNvPr>
            <p:cNvSpPr txBox="1"/>
            <p:nvPr/>
          </p:nvSpPr>
          <p:spPr>
            <a:xfrm>
              <a:off x="9327780" y="3693461"/>
              <a:ext cx="498855" cy="923330"/>
            </a:xfrm>
            <a:prstGeom prst="rect">
              <a:avLst/>
            </a:prstGeom>
            <a:noFill/>
          </p:spPr>
          <p:txBody>
            <a:bodyPr wrap="none" rtlCol="0">
              <a:spAutoFit/>
            </a:bodyPr>
            <a:lstStyle/>
            <a:p>
              <a:r>
                <a:rPr lang="en-NO" sz="5400" dirty="0"/>
                <a:t>”</a:t>
              </a:r>
            </a:p>
          </p:txBody>
        </p:sp>
        <p:cxnSp>
          <p:nvCxnSpPr>
            <p:cNvPr id="29" name="Straight Connector 28">
              <a:extLst>
                <a:ext uri="{FF2B5EF4-FFF2-40B4-BE49-F238E27FC236}">
                  <a16:creationId xmlns:a16="http://schemas.microsoft.com/office/drawing/2014/main" id="{516797BD-99D9-F719-8FD4-97F445DDB713}"/>
                </a:ext>
              </a:extLst>
            </p:cNvPr>
            <p:cNvCxnSpPr>
              <a:cxnSpLocks/>
            </p:cNvCxnSpPr>
            <p:nvPr/>
          </p:nvCxnSpPr>
          <p:spPr>
            <a:xfrm>
              <a:off x="6391839" y="3218330"/>
              <a:ext cx="3357280" cy="0"/>
            </a:xfrm>
            <a:prstGeom prst="line">
              <a:avLst/>
            </a:prstGeom>
          </p:spPr>
          <p:style>
            <a:lnRef idx="2">
              <a:schemeClr val="accent1"/>
            </a:lnRef>
            <a:fillRef idx="0">
              <a:schemeClr val="accent1"/>
            </a:fillRef>
            <a:effectRef idx="1">
              <a:schemeClr val="accent1"/>
            </a:effectRef>
            <a:fontRef idx="minor">
              <a:schemeClr val="tx1"/>
            </a:fontRef>
          </p:style>
        </p:cxnSp>
        <p:pic>
          <p:nvPicPr>
            <p:cNvPr id="32" name="Picture 31" descr="A blue and orange background with white text&#10;&#10;AI-generated content may be incorrect.">
              <a:extLst>
                <a:ext uri="{FF2B5EF4-FFF2-40B4-BE49-F238E27FC236}">
                  <a16:creationId xmlns:a16="http://schemas.microsoft.com/office/drawing/2014/main" id="{00EC2902-AE38-3BD5-8436-8FE19DBE9D48}"/>
                </a:ext>
              </a:extLst>
            </p:cNvPr>
            <p:cNvPicPr>
              <a:picLocks noChangeAspect="1"/>
            </p:cNvPicPr>
            <p:nvPr/>
          </p:nvPicPr>
          <p:blipFill>
            <a:blip r:embed="rId7"/>
            <a:stretch>
              <a:fillRect/>
            </a:stretch>
          </p:blipFill>
          <p:spPr>
            <a:xfrm>
              <a:off x="6454589" y="1985218"/>
              <a:ext cx="2622176" cy="838665"/>
            </a:xfrm>
            <a:prstGeom prst="rect">
              <a:avLst/>
            </a:prstGeom>
          </p:spPr>
        </p:pic>
        <p:sp>
          <p:nvSpPr>
            <p:cNvPr id="33" name="TextBox 32">
              <a:extLst>
                <a:ext uri="{FF2B5EF4-FFF2-40B4-BE49-F238E27FC236}">
                  <a16:creationId xmlns:a16="http://schemas.microsoft.com/office/drawing/2014/main" id="{A64CFDC3-EB6A-D816-4222-91F6BE8E7083}"/>
                </a:ext>
              </a:extLst>
            </p:cNvPr>
            <p:cNvSpPr txBox="1"/>
            <p:nvPr/>
          </p:nvSpPr>
          <p:spPr>
            <a:xfrm>
              <a:off x="6387355" y="2796988"/>
              <a:ext cx="1180836" cy="400110"/>
            </a:xfrm>
            <a:prstGeom prst="rect">
              <a:avLst/>
            </a:prstGeom>
            <a:noFill/>
          </p:spPr>
          <p:txBody>
            <a:bodyPr wrap="none" rtlCol="0">
              <a:spAutoFit/>
            </a:bodyPr>
            <a:lstStyle/>
            <a:p>
              <a:r>
                <a:rPr lang="en-NO" sz="2000" dirty="0"/>
                <a:t>ATLAS25</a:t>
              </a:r>
            </a:p>
          </p:txBody>
        </p:sp>
        <p:cxnSp>
          <p:nvCxnSpPr>
            <p:cNvPr id="35" name="Straight Connector 34">
              <a:extLst>
                <a:ext uri="{FF2B5EF4-FFF2-40B4-BE49-F238E27FC236}">
                  <a16:creationId xmlns:a16="http://schemas.microsoft.com/office/drawing/2014/main" id="{52335F9C-BBC2-887A-2CE3-B9E4D62799B0}"/>
                </a:ext>
              </a:extLst>
            </p:cNvPr>
            <p:cNvCxnSpPr>
              <a:cxnSpLocks/>
            </p:cNvCxnSpPr>
            <p:nvPr/>
          </p:nvCxnSpPr>
          <p:spPr>
            <a:xfrm>
              <a:off x="6369428" y="4258236"/>
              <a:ext cx="3357280"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36" descr="A person in a suit and hat&#10;&#10;AI-generated content may be incorrect.">
              <a:extLst>
                <a:ext uri="{FF2B5EF4-FFF2-40B4-BE49-F238E27FC236}">
                  <a16:creationId xmlns:a16="http://schemas.microsoft.com/office/drawing/2014/main" id="{C94B8767-5268-EF2E-060D-34A44BEAB8BC}"/>
                </a:ext>
              </a:extLst>
            </p:cNvPr>
            <p:cNvPicPr>
              <a:picLocks noChangeAspect="1"/>
            </p:cNvPicPr>
            <p:nvPr/>
          </p:nvPicPr>
          <p:blipFill>
            <a:blip r:embed="rId8"/>
            <a:srcRect l="6242" r="11541"/>
            <a:stretch>
              <a:fillRect/>
            </a:stretch>
          </p:blipFill>
          <p:spPr>
            <a:xfrm>
              <a:off x="9829800" y="1986438"/>
              <a:ext cx="2035878" cy="2908291"/>
            </a:xfrm>
            <a:prstGeom prst="rect">
              <a:avLst/>
            </a:prstGeom>
          </p:spPr>
        </p:pic>
      </p:grpSp>
      <p:sp>
        <p:nvSpPr>
          <p:cNvPr id="3" name="Slide Number Placeholder 2">
            <a:extLst>
              <a:ext uri="{FF2B5EF4-FFF2-40B4-BE49-F238E27FC236}">
                <a16:creationId xmlns:a16="http://schemas.microsoft.com/office/drawing/2014/main" id="{ED09A542-D909-5B4C-D5C4-1C9F47D4C355}"/>
              </a:ext>
            </a:extLst>
          </p:cNvPr>
          <p:cNvSpPr>
            <a:spLocks noGrp="1"/>
          </p:cNvSpPr>
          <p:nvPr>
            <p:ph type="sldNum" sz="quarter" idx="8"/>
          </p:nvPr>
        </p:nvSpPr>
        <p:spPr/>
        <p:txBody>
          <a:bodyPr/>
          <a:lstStyle/>
          <a:p>
            <a:pPr lvl="0"/>
            <a:fld id="{88FB1591-788A-424C-8C72-D007F068309D}" type="slidenum">
              <a:rPr lang="en-NO" smtClean="0"/>
              <a:t>3</a:t>
            </a:fld>
            <a:r>
              <a:rPr lang="en-NO"/>
              <a:t>/33</a:t>
            </a:r>
            <a:endParaRPr lang="en-NO" dirty="0"/>
          </a:p>
        </p:txBody>
      </p:sp>
    </p:spTree>
    <p:extLst>
      <p:ext uri="{BB962C8B-B14F-4D97-AF65-F5344CB8AC3E}">
        <p14:creationId xmlns:p14="http://schemas.microsoft.com/office/powerpoint/2010/main" val="132237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2D15B27-C4A9-D60B-AB2C-46C94C352424}"/>
              </a:ext>
            </a:extLst>
          </p:cNvPr>
          <p:cNvSpPr txBox="1">
            <a:spLocks noGrp="1"/>
          </p:cNvSpPr>
          <p:nvPr>
            <p:ph idx="1"/>
          </p:nvPr>
        </p:nvSpPr>
        <p:spPr>
          <a:xfrm>
            <a:off x="714920" y="1207580"/>
            <a:ext cx="4032734" cy="3739896"/>
          </a:xfrm>
          <a:prstGeom prst="rect">
            <a:avLst/>
          </a:prstGeom>
          <a:noFill/>
          <a:ln>
            <a:noFill/>
          </a:ln>
        </p:spPr>
        <p:txBody>
          <a:bodyPr vert="horz" wrap="square" lIns="91440" tIns="45720" rIns="91440" bIns="45720" anchor="t" anchorCtr="0" compatLnSpc="1">
            <a:normAutofit/>
          </a:bodyPr>
          <a:lstStyle/>
          <a:p>
            <a:r>
              <a:rPr lang="en-NO" dirty="0"/>
              <a:t>Overshoot avoided</a:t>
            </a:r>
          </a:p>
          <a:p>
            <a:r>
              <a:rPr lang="en-NO" dirty="0"/>
              <a:t>Net zero achieved</a:t>
            </a:r>
          </a:p>
        </p:txBody>
      </p:sp>
      <p:pic>
        <p:nvPicPr>
          <p:cNvPr id="4" name="Bilde 5">
            <a:extLst>
              <a:ext uri="{FF2B5EF4-FFF2-40B4-BE49-F238E27FC236}">
                <a16:creationId xmlns:a16="http://schemas.microsoft.com/office/drawing/2014/main" id="{4E411EF2-D432-73CF-C392-213193C51372}"/>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ECCB8165-1E8D-DD46-975E-5C89D90A4552}"/>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97A65817-5318-9541-5864-DCF9A89B148D}"/>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9" name="Picture 8" descr="A group of people watching a banner&#10;&#10;AI-generated content may be incorrect.">
            <a:extLst>
              <a:ext uri="{FF2B5EF4-FFF2-40B4-BE49-F238E27FC236}">
                <a16:creationId xmlns:a16="http://schemas.microsoft.com/office/drawing/2014/main" id="{E6BA1C2C-D338-0615-84B0-886DAE8BB25D}"/>
              </a:ext>
            </a:extLst>
          </p:cNvPr>
          <p:cNvPicPr>
            <a:picLocks noChangeAspect="1"/>
          </p:cNvPicPr>
          <p:nvPr/>
        </p:nvPicPr>
        <p:blipFill>
          <a:blip r:embed="rId5"/>
          <a:stretch>
            <a:fillRect/>
          </a:stretch>
        </p:blipFill>
        <p:spPr>
          <a:xfrm>
            <a:off x="5334000" y="0"/>
            <a:ext cx="6858000" cy="6858000"/>
          </a:xfrm>
          <a:prstGeom prst="rect">
            <a:avLst/>
          </a:prstGeom>
        </p:spPr>
      </p:pic>
      <p:sp>
        <p:nvSpPr>
          <p:cNvPr id="10" name="TextBox 9">
            <a:extLst>
              <a:ext uri="{FF2B5EF4-FFF2-40B4-BE49-F238E27FC236}">
                <a16:creationId xmlns:a16="http://schemas.microsoft.com/office/drawing/2014/main" id="{15EC584C-9564-ADFF-7D70-1644A5C5EAC9}"/>
              </a:ext>
            </a:extLst>
          </p:cNvPr>
          <p:cNvSpPr txBox="1"/>
          <p:nvPr/>
        </p:nvSpPr>
        <p:spPr>
          <a:xfrm>
            <a:off x="10379196" y="6488668"/>
            <a:ext cx="1812804" cy="369332"/>
          </a:xfrm>
          <a:prstGeom prst="rect">
            <a:avLst/>
          </a:prstGeom>
          <a:noFill/>
        </p:spPr>
        <p:txBody>
          <a:bodyPr wrap="none" rtlCol="0">
            <a:spAutoFit/>
          </a:bodyPr>
          <a:lstStyle/>
          <a:p>
            <a:r>
              <a:rPr lang="en-GB" dirty="0">
                <a:solidFill>
                  <a:schemeClr val="bg1"/>
                </a:solidFill>
              </a:rPr>
              <a:t>https://</a:t>
            </a:r>
            <a:r>
              <a:rPr lang="en-GB" dirty="0" err="1">
                <a:solidFill>
                  <a:schemeClr val="bg1"/>
                </a:solidFill>
              </a:rPr>
              <a:t>artlist.io</a:t>
            </a:r>
            <a:r>
              <a:rPr lang="en-GB" dirty="0">
                <a:solidFill>
                  <a:schemeClr val="bg1"/>
                </a:solidFill>
              </a:rPr>
              <a:t>/</a:t>
            </a:r>
            <a:endParaRPr lang="en-NO" dirty="0">
              <a:solidFill>
                <a:schemeClr val="bg1"/>
              </a:solidFill>
            </a:endParaRPr>
          </a:p>
        </p:txBody>
      </p:sp>
      <p:pic>
        <p:nvPicPr>
          <p:cNvPr id="2" name="Picture 1" descr="A graph of different types of co2&#10;&#10;AI-generated content may be incorrect.">
            <a:extLst>
              <a:ext uri="{FF2B5EF4-FFF2-40B4-BE49-F238E27FC236}">
                <a16:creationId xmlns:a16="http://schemas.microsoft.com/office/drawing/2014/main" id="{CADE6131-5F0D-184C-8086-0CEF47A804E4}"/>
              </a:ext>
            </a:extLst>
          </p:cNvPr>
          <p:cNvPicPr>
            <a:picLocks noChangeAspect="1"/>
          </p:cNvPicPr>
          <p:nvPr/>
        </p:nvPicPr>
        <p:blipFill>
          <a:blip r:embed="rId6"/>
          <a:srcRect t="4288" r="50385" b="47947"/>
          <a:stretch>
            <a:fillRect/>
          </a:stretch>
        </p:blipFill>
        <p:spPr>
          <a:xfrm>
            <a:off x="683381" y="3123187"/>
            <a:ext cx="4177404" cy="2855065"/>
          </a:xfrm>
          <a:prstGeom prst="rect">
            <a:avLst/>
          </a:prstGeom>
        </p:spPr>
      </p:pic>
      <p:sp>
        <p:nvSpPr>
          <p:cNvPr id="8" name="TextBox 7">
            <a:extLst>
              <a:ext uri="{FF2B5EF4-FFF2-40B4-BE49-F238E27FC236}">
                <a16:creationId xmlns:a16="http://schemas.microsoft.com/office/drawing/2014/main" id="{7C0E6DC9-D120-134D-2730-2E5422C04E44}"/>
              </a:ext>
            </a:extLst>
          </p:cNvPr>
          <p:cNvSpPr txBox="1"/>
          <p:nvPr/>
        </p:nvSpPr>
        <p:spPr>
          <a:xfrm rot="16200000">
            <a:off x="-627107" y="4269365"/>
            <a:ext cx="1960986" cy="369332"/>
          </a:xfrm>
          <a:prstGeom prst="rect">
            <a:avLst/>
          </a:prstGeom>
          <a:noFill/>
        </p:spPr>
        <p:txBody>
          <a:bodyPr wrap="none" rtlCol="0">
            <a:spAutoFit/>
          </a:bodyPr>
          <a:lstStyle/>
          <a:p>
            <a:r>
              <a:rPr lang="en-NO" dirty="0"/>
              <a:t>Atmospheric CO</a:t>
            </a:r>
            <a:r>
              <a:rPr lang="en-NO" baseline="-25000" dirty="0"/>
              <a:t>2</a:t>
            </a:r>
          </a:p>
        </p:txBody>
      </p:sp>
      <p:sp>
        <p:nvSpPr>
          <p:cNvPr id="11" name="Left-right Arrow 10">
            <a:extLst>
              <a:ext uri="{FF2B5EF4-FFF2-40B4-BE49-F238E27FC236}">
                <a16:creationId xmlns:a16="http://schemas.microsoft.com/office/drawing/2014/main" id="{23FE0336-EE83-B83F-5372-BF94328279C4}"/>
              </a:ext>
            </a:extLst>
          </p:cNvPr>
          <p:cNvSpPr/>
          <p:nvPr/>
        </p:nvSpPr>
        <p:spPr>
          <a:xfrm>
            <a:off x="1106524" y="5315789"/>
            <a:ext cx="1828799" cy="333487"/>
          </a:xfrm>
          <a:prstGeom prst="leftRightArrow">
            <a:avLst>
              <a:gd name="adj1" fmla="val 76191"/>
              <a:gd name="adj2"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a:t>
            </a:r>
            <a:r>
              <a:rPr lang="en-NO" sz="1200" dirty="0"/>
              <a:t>limate engineering</a:t>
            </a:r>
          </a:p>
        </p:txBody>
      </p:sp>
      <p:sp>
        <p:nvSpPr>
          <p:cNvPr id="12" name="Tittel 1">
            <a:extLst>
              <a:ext uri="{FF2B5EF4-FFF2-40B4-BE49-F238E27FC236}">
                <a16:creationId xmlns:a16="http://schemas.microsoft.com/office/drawing/2014/main" id="{0F46D255-D530-ACA4-19FE-24A88CEA79B9}"/>
              </a:ext>
            </a:extLst>
          </p:cNvPr>
          <p:cNvSpPr txBox="1">
            <a:spLocks/>
          </p:cNvSpPr>
          <p:nvPr/>
        </p:nvSpPr>
        <p:spPr>
          <a:xfrm>
            <a:off x="111067" y="147755"/>
            <a:ext cx="10691265" cy="605118"/>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800" dirty="0"/>
              <a:t>Legacy of SAI</a:t>
            </a:r>
          </a:p>
        </p:txBody>
      </p:sp>
      <p:sp>
        <p:nvSpPr>
          <p:cNvPr id="14" name="Slide Number Placeholder 13">
            <a:extLst>
              <a:ext uri="{FF2B5EF4-FFF2-40B4-BE49-F238E27FC236}">
                <a16:creationId xmlns:a16="http://schemas.microsoft.com/office/drawing/2014/main" id="{984306CF-4EF8-AEBF-584F-45B1E40347CB}"/>
              </a:ext>
            </a:extLst>
          </p:cNvPr>
          <p:cNvSpPr>
            <a:spLocks noGrp="1"/>
          </p:cNvSpPr>
          <p:nvPr>
            <p:ph type="sldNum" sz="quarter" idx="8"/>
          </p:nvPr>
        </p:nvSpPr>
        <p:spPr/>
        <p:txBody>
          <a:bodyPr/>
          <a:lstStyle/>
          <a:p>
            <a:pPr lvl="0"/>
            <a:fld id="{88FB1591-788A-424C-8C72-D007F068309D}" type="slidenum">
              <a:rPr lang="en-NO" smtClean="0"/>
              <a:t>30</a:t>
            </a:fld>
            <a:r>
              <a:rPr lang="en-NO"/>
              <a:t>/33</a:t>
            </a:r>
            <a:endParaRPr lang="en-NO"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77FD-E865-F977-5278-89477113009E}"/>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58C1CA5B-F557-4439-43A7-17AB61A7563F}"/>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80D6A746-9725-FC52-E854-20F763233847}"/>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8CC33017-11EF-3ECF-19B1-0F378BF1F7DF}"/>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8" name="Picture 7" descr="A graph of different weather conditions&#10;&#10;AI-generated content may be incorrect.">
            <a:extLst>
              <a:ext uri="{FF2B5EF4-FFF2-40B4-BE49-F238E27FC236}">
                <a16:creationId xmlns:a16="http://schemas.microsoft.com/office/drawing/2014/main" id="{6DCA8F6D-8F27-6EC7-118D-B2E995226FBB}"/>
              </a:ext>
            </a:extLst>
          </p:cNvPr>
          <p:cNvPicPr>
            <a:picLocks noChangeAspect="1"/>
          </p:cNvPicPr>
          <p:nvPr/>
        </p:nvPicPr>
        <p:blipFill>
          <a:blip r:embed="rId5"/>
          <a:srcRect l="64" t="4152" r="50386" b="49135"/>
          <a:stretch>
            <a:fillRect/>
          </a:stretch>
        </p:blipFill>
        <p:spPr>
          <a:xfrm>
            <a:off x="875747" y="705169"/>
            <a:ext cx="4260031" cy="2677393"/>
          </a:xfrm>
          <a:prstGeom prst="rect">
            <a:avLst/>
          </a:prstGeom>
        </p:spPr>
      </p:pic>
      <p:pic>
        <p:nvPicPr>
          <p:cNvPr id="12" name="Picture 11" descr="A graph of different types of co2&#10;&#10;AI-generated content may be incorrect.">
            <a:extLst>
              <a:ext uri="{FF2B5EF4-FFF2-40B4-BE49-F238E27FC236}">
                <a16:creationId xmlns:a16="http://schemas.microsoft.com/office/drawing/2014/main" id="{DEF98403-4FB1-2ADF-2B40-D8C7889EB385}"/>
              </a:ext>
            </a:extLst>
          </p:cNvPr>
          <p:cNvPicPr>
            <a:picLocks noChangeAspect="1"/>
          </p:cNvPicPr>
          <p:nvPr/>
        </p:nvPicPr>
        <p:blipFill>
          <a:blip r:embed="rId6"/>
          <a:srcRect t="4288" r="50385" b="47947"/>
          <a:stretch>
            <a:fillRect/>
          </a:stretch>
        </p:blipFill>
        <p:spPr>
          <a:xfrm>
            <a:off x="947612" y="3508950"/>
            <a:ext cx="4177404" cy="2855065"/>
          </a:xfrm>
          <a:prstGeom prst="rect">
            <a:avLst/>
          </a:prstGeom>
        </p:spPr>
      </p:pic>
      <p:sp>
        <p:nvSpPr>
          <p:cNvPr id="16" name="TextBox 15">
            <a:extLst>
              <a:ext uri="{FF2B5EF4-FFF2-40B4-BE49-F238E27FC236}">
                <a16:creationId xmlns:a16="http://schemas.microsoft.com/office/drawing/2014/main" id="{64F494C4-3BEB-9454-99F5-EE3BC7C3FDC5}"/>
              </a:ext>
            </a:extLst>
          </p:cNvPr>
          <p:cNvSpPr txBox="1"/>
          <p:nvPr/>
        </p:nvSpPr>
        <p:spPr>
          <a:xfrm>
            <a:off x="3090831" y="233812"/>
            <a:ext cx="1055482" cy="369332"/>
          </a:xfrm>
          <a:prstGeom prst="rect">
            <a:avLst/>
          </a:prstGeom>
          <a:noFill/>
        </p:spPr>
        <p:txBody>
          <a:bodyPr wrap="none" rtlCol="0">
            <a:spAutoFit/>
          </a:bodyPr>
          <a:lstStyle/>
          <a:p>
            <a:r>
              <a:rPr lang="en-GB" b="1" dirty="0">
                <a:solidFill>
                  <a:schemeClr val="accent1"/>
                </a:solidFill>
              </a:rPr>
              <a:t>N</a:t>
            </a:r>
            <a:r>
              <a:rPr lang="en-NO" b="1" dirty="0">
                <a:solidFill>
                  <a:schemeClr val="accent1"/>
                </a:solidFill>
              </a:rPr>
              <a:t>et zero</a:t>
            </a:r>
          </a:p>
        </p:txBody>
      </p:sp>
      <p:cxnSp>
        <p:nvCxnSpPr>
          <p:cNvPr id="18" name="Straight Arrow Connector 17">
            <a:extLst>
              <a:ext uri="{FF2B5EF4-FFF2-40B4-BE49-F238E27FC236}">
                <a16:creationId xmlns:a16="http://schemas.microsoft.com/office/drawing/2014/main" id="{2EDAFA99-DCF6-239B-41A2-F248FA38B04F}"/>
              </a:ext>
            </a:extLst>
          </p:cNvPr>
          <p:cNvCxnSpPr>
            <a:cxnSpLocks/>
          </p:cNvCxnSpPr>
          <p:nvPr/>
        </p:nvCxnSpPr>
        <p:spPr>
          <a:xfrm flipV="1">
            <a:off x="3199468" y="550384"/>
            <a:ext cx="0" cy="5545616"/>
          </a:xfrm>
          <a:prstGeom prst="straightConnector1">
            <a:avLst/>
          </a:prstGeom>
          <a:ln w="28575">
            <a:prstDash val="dash"/>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61BEA01B-B305-60DB-9AE1-99C5D20F79FC}"/>
              </a:ext>
            </a:extLst>
          </p:cNvPr>
          <p:cNvSpPr txBox="1"/>
          <p:nvPr/>
        </p:nvSpPr>
        <p:spPr>
          <a:xfrm rot="16200000">
            <a:off x="-582292" y="1731818"/>
            <a:ext cx="2233560" cy="369332"/>
          </a:xfrm>
          <a:prstGeom prst="rect">
            <a:avLst/>
          </a:prstGeom>
          <a:noFill/>
        </p:spPr>
        <p:txBody>
          <a:bodyPr wrap="none" rtlCol="0">
            <a:spAutoFit/>
          </a:bodyPr>
          <a:lstStyle/>
          <a:p>
            <a:r>
              <a:rPr lang="en-NO" dirty="0"/>
              <a:t>Surface temperature</a:t>
            </a:r>
          </a:p>
        </p:txBody>
      </p:sp>
      <p:sp>
        <p:nvSpPr>
          <p:cNvPr id="27" name="TextBox 26">
            <a:extLst>
              <a:ext uri="{FF2B5EF4-FFF2-40B4-BE49-F238E27FC236}">
                <a16:creationId xmlns:a16="http://schemas.microsoft.com/office/drawing/2014/main" id="{7069689F-DFEB-7EFF-4A5E-AE5D43D95766}"/>
              </a:ext>
            </a:extLst>
          </p:cNvPr>
          <p:cNvSpPr txBox="1"/>
          <p:nvPr/>
        </p:nvSpPr>
        <p:spPr>
          <a:xfrm rot="16200000">
            <a:off x="-362876" y="4655128"/>
            <a:ext cx="1960986" cy="369332"/>
          </a:xfrm>
          <a:prstGeom prst="rect">
            <a:avLst/>
          </a:prstGeom>
          <a:noFill/>
        </p:spPr>
        <p:txBody>
          <a:bodyPr wrap="none" rtlCol="0">
            <a:spAutoFit/>
          </a:bodyPr>
          <a:lstStyle/>
          <a:p>
            <a:r>
              <a:rPr lang="en-NO" dirty="0"/>
              <a:t>Atmospheric CO</a:t>
            </a:r>
            <a:r>
              <a:rPr lang="en-NO" baseline="-25000" dirty="0"/>
              <a:t>2</a:t>
            </a:r>
          </a:p>
        </p:txBody>
      </p:sp>
      <p:sp>
        <p:nvSpPr>
          <p:cNvPr id="9" name="Left-right Arrow 8">
            <a:extLst>
              <a:ext uri="{FF2B5EF4-FFF2-40B4-BE49-F238E27FC236}">
                <a16:creationId xmlns:a16="http://schemas.microsoft.com/office/drawing/2014/main" id="{2FCE2E9F-B6CC-1487-8497-066CE8547D83}"/>
              </a:ext>
            </a:extLst>
          </p:cNvPr>
          <p:cNvSpPr/>
          <p:nvPr/>
        </p:nvSpPr>
        <p:spPr>
          <a:xfrm>
            <a:off x="1370755" y="5701552"/>
            <a:ext cx="1828799" cy="333487"/>
          </a:xfrm>
          <a:prstGeom prst="leftRightArrow">
            <a:avLst>
              <a:gd name="adj1" fmla="val 76191"/>
              <a:gd name="adj2" fmla="val 50000"/>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t>C</a:t>
            </a:r>
            <a:r>
              <a:rPr lang="en-NO" sz="1200" dirty="0"/>
              <a:t>limate engineering</a:t>
            </a:r>
          </a:p>
        </p:txBody>
      </p:sp>
      <p:pic>
        <p:nvPicPr>
          <p:cNvPr id="3" name="Picture 2">
            <a:extLst>
              <a:ext uri="{FF2B5EF4-FFF2-40B4-BE49-F238E27FC236}">
                <a16:creationId xmlns:a16="http://schemas.microsoft.com/office/drawing/2014/main" id="{0590D151-3F85-C4C3-C3B3-147CDC9BAA31}"/>
              </a:ext>
            </a:extLst>
          </p:cNvPr>
          <p:cNvPicPr>
            <a:picLocks noChangeAspect="1"/>
          </p:cNvPicPr>
          <p:nvPr/>
        </p:nvPicPr>
        <p:blipFill>
          <a:blip r:embed="rId7"/>
          <a:srcRect l="8432" t="10700" r="49045" b="50344"/>
          <a:stretch>
            <a:fillRect/>
          </a:stretch>
        </p:blipFill>
        <p:spPr>
          <a:xfrm>
            <a:off x="5105178" y="1189822"/>
            <a:ext cx="3510014" cy="3855903"/>
          </a:xfrm>
          <a:prstGeom prst="rect">
            <a:avLst/>
          </a:prstGeom>
        </p:spPr>
      </p:pic>
      <p:pic>
        <p:nvPicPr>
          <p:cNvPr id="10" name="Picture 9">
            <a:extLst>
              <a:ext uri="{FF2B5EF4-FFF2-40B4-BE49-F238E27FC236}">
                <a16:creationId xmlns:a16="http://schemas.microsoft.com/office/drawing/2014/main" id="{D4C7B595-BAAD-1438-9ADF-1F747869C3FF}"/>
              </a:ext>
            </a:extLst>
          </p:cNvPr>
          <p:cNvPicPr>
            <a:picLocks noChangeAspect="1"/>
          </p:cNvPicPr>
          <p:nvPr/>
        </p:nvPicPr>
        <p:blipFill>
          <a:blip r:embed="rId7"/>
          <a:srcRect l="8433" t="50121" r="48756" b="2434"/>
          <a:stretch>
            <a:fillRect/>
          </a:stretch>
        </p:blipFill>
        <p:spPr>
          <a:xfrm>
            <a:off x="8603032" y="1123720"/>
            <a:ext cx="3533883" cy="4696175"/>
          </a:xfrm>
          <a:prstGeom prst="rect">
            <a:avLst/>
          </a:prstGeom>
        </p:spPr>
      </p:pic>
      <p:sp>
        <p:nvSpPr>
          <p:cNvPr id="28" name="Tittel 1">
            <a:extLst>
              <a:ext uri="{FF2B5EF4-FFF2-40B4-BE49-F238E27FC236}">
                <a16:creationId xmlns:a16="http://schemas.microsoft.com/office/drawing/2014/main" id="{72164EFA-1E36-8AB7-9A60-177D346F10FE}"/>
              </a:ext>
            </a:extLst>
          </p:cNvPr>
          <p:cNvSpPr txBox="1">
            <a:spLocks/>
          </p:cNvSpPr>
          <p:nvPr/>
        </p:nvSpPr>
        <p:spPr>
          <a:xfrm>
            <a:off x="111067" y="147755"/>
            <a:ext cx="10691265" cy="605118"/>
          </a:xfrm>
          <a:prstGeom prst="rect">
            <a:avLst/>
          </a:prstGeom>
          <a:noFill/>
          <a:ln>
            <a:noFill/>
          </a:ln>
        </p:spPr>
        <p:txBody>
          <a:bodyPr vert="horz" wrap="square" lIns="91440" tIns="45720" rIns="91440" bIns="45720" anchor="t" anchorCtr="0" compatLnSpc="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O" sz="2800" dirty="0"/>
              <a:t>Legacy of SAI</a:t>
            </a:r>
          </a:p>
        </p:txBody>
      </p:sp>
      <p:sp>
        <p:nvSpPr>
          <p:cNvPr id="29" name="Rectangle 28">
            <a:extLst>
              <a:ext uri="{FF2B5EF4-FFF2-40B4-BE49-F238E27FC236}">
                <a16:creationId xmlns:a16="http://schemas.microsoft.com/office/drawing/2014/main" id="{60777FDC-E358-C28B-6FD5-B65A7AE260DB}"/>
              </a:ext>
            </a:extLst>
          </p:cNvPr>
          <p:cNvSpPr/>
          <p:nvPr/>
        </p:nvSpPr>
        <p:spPr>
          <a:xfrm>
            <a:off x="3216926" y="782198"/>
            <a:ext cx="914400" cy="5244029"/>
          </a:xfrm>
          <a:prstGeom prst="rect">
            <a:avLst/>
          </a:prstGeom>
          <a:solidFill>
            <a:schemeClr val="accent1">
              <a:alpha val="2367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31" name="Slide Number Placeholder 30">
            <a:extLst>
              <a:ext uri="{FF2B5EF4-FFF2-40B4-BE49-F238E27FC236}">
                <a16:creationId xmlns:a16="http://schemas.microsoft.com/office/drawing/2014/main" id="{4DBC9D12-D1C4-133C-8456-876AC622938E}"/>
              </a:ext>
            </a:extLst>
          </p:cNvPr>
          <p:cNvSpPr>
            <a:spLocks noGrp="1"/>
          </p:cNvSpPr>
          <p:nvPr>
            <p:ph type="sldNum" sz="quarter" idx="8"/>
          </p:nvPr>
        </p:nvSpPr>
        <p:spPr/>
        <p:txBody>
          <a:bodyPr/>
          <a:lstStyle/>
          <a:p>
            <a:pPr lvl="0"/>
            <a:fld id="{88FB1591-788A-424C-8C72-D007F068309D}" type="slidenum">
              <a:rPr lang="en-NO" smtClean="0"/>
              <a:t>31</a:t>
            </a:fld>
            <a:r>
              <a:rPr lang="en-NO"/>
              <a:t>/33</a:t>
            </a:r>
            <a:endParaRPr lang="en-NO" dirty="0"/>
          </a:p>
        </p:txBody>
      </p:sp>
    </p:spTree>
    <p:extLst>
      <p:ext uri="{BB962C8B-B14F-4D97-AF65-F5344CB8AC3E}">
        <p14:creationId xmlns:p14="http://schemas.microsoft.com/office/powerpoint/2010/main" val="1422071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C2DE-9347-3E5F-5690-51239DCC644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48DDB23-81A5-7998-5CB8-F27512328753}"/>
              </a:ext>
            </a:extLst>
          </p:cNvPr>
          <p:cNvSpPr txBox="1">
            <a:spLocks noGrp="1"/>
          </p:cNvSpPr>
          <p:nvPr>
            <p:ph type="title"/>
          </p:nvPr>
        </p:nvSpPr>
        <p:spPr>
          <a:xfrm>
            <a:off x="111067" y="147755"/>
            <a:ext cx="10691265" cy="605118"/>
          </a:xfrm>
          <a:prstGeom prst="rect">
            <a:avLst/>
          </a:prstGeom>
          <a:noFill/>
          <a:ln>
            <a:noFill/>
          </a:ln>
        </p:spPr>
        <p:txBody>
          <a:bodyPr vert="horz" wrap="square" lIns="91440" tIns="45720" rIns="91440" bIns="45720" anchor="t" anchorCtr="0" compatLnSpc="1">
            <a:normAutofit/>
          </a:bodyPr>
          <a:lstStyle/>
          <a:p>
            <a:r>
              <a:rPr lang="en-NO" sz="2800" dirty="0"/>
              <a:t>Next generation future scenarios</a:t>
            </a:r>
          </a:p>
        </p:txBody>
      </p:sp>
      <p:pic>
        <p:nvPicPr>
          <p:cNvPr id="4" name="Bilde 5">
            <a:extLst>
              <a:ext uri="{FF2B5EF4-FFF2-40B4-BE49-F238E27FC236}">
                <a16:creationId xmlns:a16="http://schemas.microsoft.com/office/drawing/2014/main" id="{4B6947F1-8E7D-4931-55C9-756754FCECC0}"/>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8C2142CF-1367-E853-92CF-61CC3B71A6C2}"/>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93D45AC8-AEB8-6591-8DEF-B89774F23A9D}"/>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3" name="Content Placeholder 8" descr="A black and white logo with a map and a compass&#10;&#10;AI-generated content may be incorrect.">
            <a:extLst>
              <a:ext uri="{FF2B5EF4-FFF2-40B4-BE49-F238E27FC236}">
                <a16:creationId xmlns:a16="http://schemas.microsoft.com/office/drawing/2014/main" id="{DCE7FF2F-754C-CF3F-9ADA-6793B8724EC4}"/>
              </a:ext>
            </a:extLst>
          </p:cNvPr>
          <p:cNvPicPr>
            <a:picLocks noChangeAspect="1"/>
          </p:cNvPicPr>
          <p:nvPr/>
        </p:nvPicPr>
        <p:blipFill>
          <a:blip r:embed="rId5"/>
          <a:stretch>
            <a:fillRect/>
          </a:stretch>
        </p:blipFill>
        <p:spPr>
          <a:xfrm>
            <a:off x="11112499" y="195594"/>
            <a:ext cx="943237" cy="821171"/>
          </a:xfrm>
          <a:prstGeom prst="rect">
            <a:avLst/>
          </a:prstGeom>
          <a:noFill/>
          <a:ln>
            <a:noFill/>
          </a:ln>
        </p:spPr>
      </p:pic>
      <p:pic>
        <p:nvPicPr>
          <p:cNvPr id="16" name="Picture 15">
            <a:extLst>
              <a:ext uri="{FF2B5EF4-FFF2-40B4-BE49-F238E27FC236}">
                <a16:creationId xmlns:a16="http://schemas.microsoft.com/office/drawing/2014/main" id="{1FFD834D-3D04-404F-237B-331741ED71B0}"/>
              </a:ext>
            </a:extLst>
          </p:cNvPr>
          <p:cNvPicPr>
            <a:picLocks noChangeAspect="1"/>
          </p:cNvPicPr>
          <p:nvPr/>
        </p:nvPicPr>
        <p:blipFill>
          <a:blip r:embed="rId6"/>
          <a:stretch>
            <a:fillRect/>
          </a:stretch>
        </p:blipFill>
        <p:spPr>
          <a:xfrm>
            <a:off x="850900" y="1212850"/>
            <a:ext cx="9717900" cy="4311650"/>
          </a:xfrm>
          <a:prstGeom prst="rect">
            <a:avLst/>
          </a:prstGeom>
        </p:spPr>
      </p:pic>
      <p:sp>
        <p:nvSpPr>
          <p:cNvPr id="18" name="TextBox 17">
            <a:extLst>
              <a:ext uri="{FF2B5EF4-FFF2-40B4-BE49-F238E27FC236}">
                <a16:creationId xmlns:a16="http://schemas.microsoft.com/office/drawing/2014/main" id="{D908DA81-F7C7-E9E1-D823-F186D39A1AE5}"/>
              </a:ext>
            </a:extLst>
          </p:cNvPr>
          <p:cNvSpPr txBox="1"/>
          <p:nvPr/>
        </p:nvSpPr>
        <p:spPr>
          <a:xfrm>
            <a:off x="9448799" y="6033052"/>
            <a:ext cx="2014141" cy="307777"/>
          </a:xfrm>
          <a:prstGeom prst="rect">
            <a:avLst/>
          </a:prstGeom>
          <a:noFill/>
        </p:spPr>
        <p:txBody>
          <a:bodyPr wrap="none" rtlCol="0">
            <a:spAutoFit/>
          </a:bodyPr>
          <a:lstStyle/>
          <a:p>
            <a:r>
              <a:rPr lang="en-NO" sz="1400" dirty="0"/>
              <a:t>Van Vuuren et al. (2025)</a:t>
            </a:r>
          </a:p>
        </p:txBody>
      </p:sp>
      <p:sp>
        <p:nvSpPr>
          <p:cNvPr id="19" name="Oval 18">
            <a:extLst>
              <a:ext uri="{FF2B5EF4-FFF2-40B4-BE49-F238E27FC236}">
                <a16:creationId xmlns:a16="http://schemas.microsoft.com/office/drawing/2014/main" id="{8A9A3F2F-954E-C71F-1CDE-5918DD6896CD}"/>
              </a:ext>
            </a:extLst>
          </p:cNvPr>
          <p:cNvSpPr/>
          <p:nvPr/>
        </p:nvSpPr>
        <p:spPr>
          <a:xfrm>
            <a:off x="6273800" y="2133600"/>
            <a:ext cx="1206500" cy="4699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cxnSp>
        <p:nvCxnSpPr>
          <p:cNvPr id="21" name="Straight Connector 20">
            <a:extLst>
              <a:ext uri="{FF2B5EF4-FFF2-40B4-BE49-F238E27FC236}">
                <a16:creationId xmlns:a16="http://schemas.microsoft.com/office/drawing/2014/main" id="{348D1B69-4E13-AADB-DF68-1474F05D2C20}"/>
              </a:ext>
            </a:extLst>
          </p:cNvPr>
          <p:cNvCxnSpPr/>
          <p:nvPr/>
        </p:nvCxnSpPr>
        <p:spPr>
          <a:xfrm>
            <a:off x="1511300" y="3962400"/>
            <a:ext cx="4064000" cy="0"/>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24" name="Freeform 23">
            <a:extLst>
              <a:ext uri="{FF2B5EF4-FFF2-40B4-BE49-F238E27FC236}">
                <a16:creationId xmlns:a16="http://schemas.microsoft.com/office/drawing/2014/main" id="{539D0887-ED9A-0B05-E7E9-4A33F1881D50}"/>
              </a:ext>
            </a:extLst>
          </p:cNvPr>
          <p:cNvSpPr/>
          <p:nvPr/>
        </p:nvSpPr>
        <p:spPr>
          <a:xfrm>
            <a:off x="1574800" y="2499689"/>
            <a:ext cx="4013200" cy="1857232"/>
          </a:xfrm>
          <a:custGeom>
            <a:avLst/>
            <a:gdLst>
              <a:gd name="csX0" fmla="*/ 0 w 4013200"/>
              <a:gd name="csY0" fmla="*/ 459411 h 1857232"/>
              <a:gd name="csX1" fmla="*/ 774700 w 4013200"/>
              <a:gd name="csY1" fmla="*/ 65711 h 1857232"/>
              <a:gd name="csX2" fmla="*/ 3263900 w 4013200"/>
              <a:gd name="csY2" fmla="*/ 1665911 h 1857232"/>
              <a:gd name="csX3" fmla="*/ 4013200 w 4013200"/>
              <a:gd name="csY3" fmla="*/ 1767511 h 1857232"/>
            </a:gdLst>
            <a:ahLst/>
            <a:cxnLst>
              <a:cxn ang="0">
                <a:pos x="csX0" y="csY0"/>
              </a:cxn>
              <a:cxn ang="0">
                <a:pos x="csX1" y="csY1"/>
              </a:cxn>
              <a:cxn ang="0">
                <a:pos x="csX2" y="csY2"/>
              </a:cxn>
              <a:cxn ang="0">
                <a:pos x="csX3" y="csY3"/>
              </a:cxn>
            </a:cxnLst>
            <a:rect l="l" t="t" r="r" b="b"/>
            <a:pathLst>
              <a:path w="4013200" h="1857232">
                <a:moveTo>
                  <a:pt x="0" y="459411"/>
                </a:moveTo>
                <a:cubicBezTo>
                  <a:pt x="115358" y="162019"/>
                  <a:pt x="230717" y="-135372"/>
                  <a:pt x="774700" y="65711"/>
                </a:cubicBezTo>
                <a:cubicBezTo>
                  <a:pt x="1318683" y="266794"/>
                  <a:pt x="2724150" y="1382278"/>
                  <a:pt x="3263900" y="1665911"/>
                </a:cubicBezTo>
                <a:cubicBezTo>
                  <a:pt x="3803650" y="1949544"/>
                  <a:pt x="3908425" y="1858527"/>
                  <a:pt x="4013200" y="1767511"/>
                </a:cubicBezTo>
              </a:path>
            </a:pathLst>
          </a:custGeom>
          <a:noFill/>
          <a:ln w="76200">
            <a:solidFill>
              <a:schemeClr val="accent2"/>
            </a:solidFill>
            <a:prstDash val="sysDot"/>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ln>
                <a:solidFill>
                  <a:sysClr val="windowText" lastClr="000000"/>
                </a:solidFill>
              </a:ln>
            </a:endParaRPr>
          </a:p>
        </p:txBody>
      </p:sp>
      <p:sp>
        <p:nvSpPr>
          <p:cNvPr id="9" name="Slide Number Placeholder 8">
            <a:extLst>
              <a:ext uri="{FF2B5EF4-FFF2-40B4-BE49-F238E27FC236}">
                <a16:creationId xmlns:a16="http://schemas.microsoft.com/office/drawing/2014/main" id="{E7DADD13-6A5D-4DCA-DB67-79480DF6E19B}"/>
              </a:ext>
            </a:extLst>
          </p:cNvPr>
          <p:cNvSpPr>
            <a:spLocks noGrp="1"/>
          </p:cNvSpPr>
          <p:nvPr>
            <p:ph type="sldNum" sz="quarter" idx="8"/>
          </p:nvPr>
        </p:nvSpPr>
        <p:spPr/>
        <p:txBody>
          <a:bodyPr/>
          <a:lstStyle/>
          <a:p>
            <a:pPr lvl="0"/>
            <a:fld id="{88FB1591-788A-424C-8C72-D007F068309D}" type="slidenum">
              <a:rPr lang="en-NO" smtClean="0"/>
              <a:t>32</a:t>
            </a:fld>
            <a:r>
              <a:rPr lang="en-NO"/>
              <a:t>/33</a:t>
            </a:r>
            <a:endParaRPr lang="en-NO" dirty="0"/>
          </a:p>
        </p:txBody>
      </p:sp>
    </p:spTree>
    <p:extLst>
      <p:ext uri="{BB962C8B-B14F-4D97-AF65-F5344CB8AC3E}">
        <p14:creationId xmlns:p14="http://schemas.microsoft.com/office/powerpoint/2010/main" val="295169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1E687-F8C0-163D-578A-7C9DA9049D2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55EDAC1-8088-DBFE-E2D2-B7666977DAE7}"/>
              </a:ext>
            </a:extLst>
          </p:cNvPr>
          <p:cNvSpPr txBox="1">
            <a:spLocks noGrp="1"/>
          </p:cNvSpPr>
          <p:nvPr>
            <p:ph type="title"/>
          </p:nvPr>
        </p:nvSpPr>
        <p:spPr>
          <a:xfrm>
            <a:off x="700631" y="914400"/>
            <a:ext cx="10691265" cy="1307592"/>
          </a:xfrm>
          <a:prstGeom prst="rect">
            <a:avLst/>
          </a:prstGeom>
          <a:noFill/>
          <a:ln>
            <a:noFill/>
          </a:ln>
        </p:spPr>
        <p:txBody>
          <a:bodyPr vert="horz" wrap="square" lIns="91440" tIns="45720" rIns="91440" bIns="45720" anchor="t" anchorCtr="0" compatLnSpc="1">
            <a:normAutofit/>
          </a:bodyPr>
          <a:lstStyle/>
          <a:p>
            <a:r>
              <a:rPr lang="en-NO" sz="3600" dirty="0"/>
              <a:t>Summary</a:t>
            </a:r>
          </a:p>
        </p:txBody>
      </p:sp>
      <p:sp>
        <p:nvSpPr>
          <p:cNvPr id="3" name="Plassholder for innhold 2">
            <a:extLst>
              <a:ext uri="{FF2B5EF4-FFF2-40B4-BE49-F238E27FC236}">
                <a16:creationId xmlns:a16="http://schemas.microsoft.com/office/drawing/2014/main" id="{F72A6F33-DA33-D750-5BE2-1D6003CE1949}"/>
              </a:ext>
            </a:extLst>
          </p:cNvPr>
          <p:cNvSpPr txBox="1">
            <a:spLocks noGrp="1"/>
          </p:cNvSpPr>
          <p:nvPr>
            <p:ph idx="1"/>
          </p:nvPr>
        </p:nvSpPr>
        <p:spPr>
          <a:xfrm>
            <a:off x="550024" y="1587291"/>
            <a:ext cx="6033656" cy="3739896"/>
          </a:xfrm>
          <a:prstGeom prst="rect">
            <a:avLst/>
          </a:prstGeom>
          <a:noFill/>
          <a:ln>
            <a:noFill/>
          </a:ln>
        </p:spPr>
        <p:txBody>
          <a:bodyPr vert="horz" wrap="square" lIns="91440" tIns="45720" rIns="91440" bIns="45720" anchor="t" anchorCtr="0" compatLnSpc="1">
            <a:normAutofit/>
          </a:bodyPr>
          <a:lstStyle/>
          <a:p>
            <a:r>
              <a:rPr lang="en-NO" sz="2000" dirty="0"/>
              <a:t>CE applications will create regional disparaties</a:t>
            </a:r>
          </a:p>
          <a:p>
            <a:r>
              <a:rPr lang="en-NO" sz="2000" dirty="0"/>
              <a:t>To be effective, CE time scale has to be long</a:t>
            </a:r>
          </a:p>
          <a:p>
            <a:r>
              <a:rPr lang="en-NO" sz="2000" dirty="0"/>
              <a:t>This affects both fast and slow climate feedback</a:t>
            </a:r>
          </a:p>
          <a:p>
            <a:r>
              <a:rPr lang="en-NO" sz="2000" dirty="0"/>
              <a:t>CE will alter stabilizion pathways</a:t>
            </a:r>
          </a:p>
          <a:p>
            <a:r>
              <a:rPr lang="en-NO" sz="2000" dirty="0"/>
              <a:t>CE research is no longer taboo</a:t>
            </a:r>
          </a:p>
          <a:p>
            <a:r>
              <a:rPr lang="en-NO" sz="2000" dirty="0"/>
              <a:t>Much are still poorly understood</a:t>
            </a:r>
          </a:p>
          <a:p>
            <a:endParaRPr lang="en-NO" sz="2000" dirty="0"/>
          </a:p>
        </p:txBody>
      </p:sp>
      <p:pic>
        <p:nvPicPr>
          <p:cNvPr id="4" name="Bilde 5">
            <a:extLst>
              <a:ext uri="{FF2B5EF4-FFF2-40B4-BE49-F238E27FC236}">
                <a16:creationId xmlns:a16="http://schemas.microsoft.com/office/drawing/2014/main" id="{D76AA2AF-3BFC-5A6A-2495-2514D7074811}"/>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CF1A8A61-3677-D4B9-7535-9B3067DB8390}"/>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4E6C5E41-A6A8-4896-20F3-3AD7B0C24945}"/>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026" name="Picture 2" descr="Incoming train by Jaroslaw Grudzinski">
            <a:extLst>
              <a:ext uri="{FF2B5EF4-FFF2-40B4-BE49-F238E27FC236}">
                <a16:creationId xmlns:a16="http://schemas.microsoft.com/office/drawing/2014/main" id="{F393D1F3-3D7C-6FDD-A6A7-C1A0E3B089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23" r="23508"/>
          <a:stretch>
            <a:fillRect/>
          </a:stretch>
        </p:blipFill>
        <p:spPr bwMode="auto">
          <a:xfrm>
            <a:off x="6856207" y="0"/>
            <a:ext cx="533579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F04DCBB8-9A76-57CF-E860-A9256EBD5746}"/>
              </a:ext>
            </a:extLst>
          </p:cNvPr>
          <p:cNvSpPr>
            <a:spLocks noGrp="1"/>
          </p:cNvSpPr>
          <p:nvPr>
            <p:ph type="sldNum" sz="quarter" idx="8"/>
          </p:nvPr>
        </p:nvSpPr>
        <p:spPr/>
        <p:txBody>
          <a:bodyPr/>
          <a:lstStyle/>
          <a:p>
            <a:pPr lvl="0"/>
            <a:fld id="{88FB1591-788A-424C-8C72-D007F068309D}" type="slidenum">
              <a:rPr lang="en-NO" smtClean="0"/>
              <a:t>33</a:t>
            </a:fld>
            <a:r>
              <a:rPr lang="en-NO"/>
              <a:t>/33</a:t>
            </a:r>
            <a:endParaRPr lang="en-NO" dirty="0"/>
          </a:p>
        </p:txBody>
      </p:sp>
    </p:spTree>
    <p:extLst>
      <p:ext uri="{BB962C8B-B14F-4D97-AF65-F5344CB8AC3E}">
        <p14:creationId xmlns:p14="http://schemas.microsoft.com/office/powerpoint/2010/main" val="562216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A2F2C-4655-0F32-54A5-13A9C82121A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66468E7-F897-25ED-6EA8-501FA37AA016}"/>
              </a:ext>
            </a:extLst>
          </p:cNvPr>
          <p:cNvSpPr txBox="1">
            <a:spLocks noGrp="1"/>
          </p:cNvSpPr>
          <p:nvPr>
            <p:ph type="title"/>
          </p:nvPr>
        </p:nvSpPr>
        <p:spPr>
          <a:xfrm>
            <a:off x="205779" y="204396"/>
            <a:ext cx="10691265" cy="1307592"/>
          </a:xfrm>
          <a:prstGeom prst="rect">
            <a:avLst/>
          </a:prstGeom>
          <a:noFill/>
          <a:ln>
            <a:noFill/>
          </a:ln>
        </p:spPr>
        <p:txBody>
          <a:bodyPr vert="horz" wrap="square" lIns="91440" tIns="45720" rIns="91440" bIns="45720" anchor="t" anchorCtr="0" compatLnSpc="1">
            <a:normAutofit/>
          </a:bodyPr>
          <a:lstStyle/>
          <a:p>
            <a:r>
              <a:rPr lang="en-NO" sz="2400" dirty="0"/>
              <a:t>Global, polar and tropical mean temperature</a:t>
            </a:r>
          </a:p>
        </p:txBody>
      </p:sp>
      <p:pic>
        <p:nvPicPr>
          <p:cNvPr id="4" name="Bilde 5">
            <a:extLst>
              <a:ext uri="{FF2B5EF4-FFF2-40B4-BE49-F238E27FC236}">
                <a16:creationId xmlns:a16="http://schemas.microsoft.com/office/drawing/2014/main" id="{B6C34C12-BCD2-BE92-54FE-F9C036DD042F}"/>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ADA0638D-831F-C512-F66F-99B133B0911C}"/>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08F764BC-AD68-0D24-02B6-23F0BCA63A0E}"/>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3" name="Picture 12" descr="A graph of different weather conditions&#10;&#10;AI-generated content may be incorrect.">
            <a:extLst>
              <a:ext uri="{FF2B5EF4-FFF2-40B4-BE49-F238E27FC236}">
                <a16:creationId xmlns:a16="http://schemas.microsoft.com/office/drawing/2014/main" id="{845ACCE5-3B8E-6F27-C9CF-56AA38D3EE07}"/>
              </a:ext>
            </a:extLst>
          </p:cNvPr>
          <p:cNvPicPr>
            <a:picLocks noChangeAspect="1"/>
          </p:cNvPicPr>
          <p:nvPr/>
        </p:nvPicPr>
        <p:blipFill>
          <a:blip r:embed="rId5"/>
          <a:srcRect l="50511" t="4506" b="50668"/>
          <a:stretch>
            <a:fillRect/>
          </a:stretch>
        </p:blipFill>
        <p:spPr>
          <a:xfrm>
            <a:off x="7003229" y="75302"/>
            <a:ext cx="3367143" cy="2033196"/>
          </a:xfrm>
          <a:prstGeom prst="rect">
            <a:avLst/>
          </a:prstGeom>
        </p:spPr>
      </p:pic>
      <p:pic>
        <p:nvPicPr>
          <p:cNvPr id="3" name="Picture 2" descr="A graph of different weather conditions&#10;&#10;AI-generated content may be incorrect.">
            <a:extLst>
              <a:ext uri="{FF2B5EF4-FFF2-40B4-BE49-F238E27FC236}">
                <a16:creationId xmlns:a16="http://schemas.microsoft.com/office/drawing/2014/main" id="{3E8FB1DE-8891-8F9A-8739-7E208D55AA85}"/>
              </a:ext>
            </a:extLst>
          </p:cNvPr>
          <p:cNvPicPr>
            <a:picLocks noChangeAspect="1"/>
          </p:cNvPicPr>
          <p:nvPr/>
        </p:nvPicPr>
        <p:blipFill>
          <a:blip r:embed="rId5"/>
          <a:srcRect l="64" t="4152" r="50386" b="49135"/>
          <a:stretch>
            <a:fillRect/>
          </a:stretch>
        </p:blipFill>
        <p:spPr>
          <a:xfrm>
            <a:off x="408789" y="1376978"/>
            <a:ext cx="5631368" cy="3539267"/>
          </a:xfrm>
          <a:prstGeom prst="rect">
            <a:avLst/>
          </a:prstGeom>
        </p:spPr>
      </p:pic>
      <p:pic>
        <p:nvPicPr>
          <p:cNvPr id="8" name="Picture 7" descr="A graph of different weather conditions&#10;&#10;AI-generated content may be incorrect.">
            <a:extLst>
              <a:ext uri="{FF2B5EF4-FFF2-40B4-BE49-F238E27FC236}">
                <a16:creationId xmlns:a16="http://schemas.microsoft.com/office/drawing/2014/main" id="{56C3264F-8AF5-97A8-2C0F-67C54D7DE7FE}"/>
              </a:ext>
            </a:extLst>
          </p:cNvPr>
          <p:cNvPicPr>
            <a:picLocks noChangeAspect="1"/>
          </p:cNvPicPr>
          <p:nvPr/>
        </p:nvPicPr>
        <p:blipFill>
          <a:blip r:embed="rId5"/>
          <a:srcRect t="51426" r="50306" b="3274"/>
          <a:stretch>
            <a:fillRect/>
          </a:stretch>
        </p:blipFill>
        <p:spPr>
          <a:xfrm>
            <a:off x="6946305" y="2108496"/>
            <a:ext cx="3381040" cy="2054711"/>
          </a:xfrm>
          <a:prstGeom prst="rect">
            <a:avLst/>
          </a:prstGeom>
        </p:spPr>
      </p:pic>
      <p:pic>
        <p:nvPicPr>
          <p:cNvPr id="9" name="Picture 8" descr="A graph of different weather conditions&#10;&#10;AI-generated content may be incorrect.">
            <a:extLst>
              <a:ext uri="{FF2B5EF4-FFF2-40B4-BE49-F238E27FC236}">
                <a16:creationId xmlns:a16="http://schemas.microsoft.com/office/drawing/2014/main" id="{4AF168C3-D7C3-7237-390C-C970BD54D639}"/>
              </a:ext>
            </a:extLst>
          </p:cNvPr>
          <p:cNvPicPr>
            <a:picLocks noChangeAspect="1"/>
          </p:cNvPicPr>
          <p:nvPr/>
        </p:nvPicPr>
        <p:blipFill>
          <a:blip r:embed="rId5"/>
          <a:srcRect l="49825" t="51387"/>
          <a:stretch>
            <a:fillRect/>
          </a:stretch>
        </p:blipFill>
        <p:spPr>
          <a:xfrm>
            <a:off x="6970956" y="4163210"/>
            <a:ext cx="3413759" cy="2205019"/>
          </a:xfrm>
          <a:prstGeom prst="rect">
            <a:avLst/>
          </a:prstGeom>
        </p:spPr>
      </p:pic>
      <p:sp>
        <p:nvSpPr>
          <p:cNvPr id="11" name="Slide Number Placeholder 10">
            <a:extLst>
              <a:ext uri="{FF2B5EF4-FFF2-40B4-BE49-F238E27FC236}">
                <a16:creationId xmlns:a16="http://schemas.microsoft.com/office/drawing/2014/main" id="{5576196B-4FFF-A1B1-F77E-27FA74C3B32D}"/>
              </a:ext>
            </a:extLst>
          </p:cNvPr>
          <p:cNvSpPr>
            <a:spLocks noGrp="1"/>
          </p:cNvSpPr>
          <p:nvPr>
            <p:ph type="sldNum" sz="quarter" idx="8"/>
          </p:nvPr>
        </p:nvSpPr>
        <p:spPr/>
        <p:txBody>
          <a:bodyPr/>
          <a:lstStyle/>
          <a:p>
            <a:pPr lvl="0"/>
            <a:fld id="{88FB1591-788A-424C-8C72-D007F068309D}" type="slidenum">
              <a:rPr lang="en-NO" smtClean="0"/>
              <a:t>34</a:t>
            </a:fld>
            <a:r>
              <a:rPr lang="en-NO"/>
              <a:t>/33</a:t>
            </a:r>
            <a:endParaRPr lang="en-NO" dirty="0"/>
          </a:p>
        </p:txBody>
      </p:sp>
    </p:spTree>
    <p:extLst>
      <p:ext uri="{BB962C8B-B14F-4D97-AF65-F5344CB8AC3E}">
        <p14:creationId xmlns:p14="http://schemas.microsoft.com/office/powerpoint/2010/main" val="390748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D6390-7D93-66B5-09F9-B2E078D91CB1}"/>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9B27DFC1-230A-8A2D-07B2-FA0CB01C2CD3}"/>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76567049-ED67-F0E9-40C1-3F75060B77DE}"/>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24130BE9-1F37-76ED-D931-DEEA0088DFA9}"/>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3" name="Picture 12" descr="A graph of global warming&#10;&#10;AI-generated content may be incorrect.">
            <a:extLst>
              <a:ext uri="{FF2B5EF4-FFF2-40B4-BE49-F238E27FC236}">
                <a16:creationId xmlns:a16="http://schemas.microsoft.com/office/drawing/2014/main" id="{AE6C0E5E-40F0-4BB4-EA05-08F84991BCCC}"/>
              </a:ext>
            </a:extLst>
          </p:cNvPr>
          <p:cNvPicPr>
            <a:picLocks noChangeAspect="1"/>
          </p:cNvPicPr>
          <p:nvPr/>
        </p:nvPicPr>
        <p:blipFill>
          <a:blip r:embed="rId5"/>
          <a:stretch>
            <a:fillRect/>
          </a:stretch>
        </p:blipFill>
        <p:spPr>
          <a:xfrm>
            <a:off x="649132" y="359228"/>
            <a:ext cx="7772400" cy="5922818"/>
          </a:xfrm>
          <a:prstGeom prst="rect">
            <a:avLst/>
          </a:prstGeom>
        </p:spPr>
      </p:pic>
      <p:pic>
        <p:nvPicPr>
          <p:cNvPr id="15" name="Picture 14" descr="A graph of the global warming&#10;&#10;AI-generated content may be incorrect.">
            <a:extLst>
              <a:ext uri="{FF2B5EF4-FFF2-40B4-BE49-F238E27FC236}">
                <a16:creationId xmlns:a16="http://schemas.microsoft.com/office/drawing/2014/main" id="{ACF1E075-D0A3-A9A9-40E0-F503F2A6061F}"/>
              </a:ext>
            </a:extLst>
          </p:cNvPr>
          <p:cNvPicPr>
            <a:picLocks noChangeAspect="1"/>
          </p:cNvPicPr>
          <p:nvPr/>
        </p:nvPicPr>
        <p:blipFill>
          <a:blip r:embed="rId6"/>
          <a:stretch>
            <a:fillRect/>
          </a:stretch>
        </p:blipFill>
        <p:spPr>
          <a:xfrm>
            <a:off x="207551" y="310240"/>
            <a:ext cx="7422614" cy="5890470"/>
          </a:xfrm>
          <a:prstGeom prst="rect">
            <a:avLst/>
          </a:prstGeom>
        </p:spPr>
      </p:pic>
      <p:sp>
        <p:nvSpPr>
          <p:cNvPr id="17" name="TextBox 16">
            <a:extLst>
              <a:ext uri="{FF2B5EF4-FFF2-40B4-BE49-F238E27FC236}">
                <a16:creationId xmlns:a16="http://schemas.microsoft.com/office/drawing/2014/main" id="{B2F84091-482A-FAAD-74FB-B20B11E7FA0B}"/>
              </a:ext>
            </a:extLst>
          </p:cNvPr>
          <p:cNvSpPr txBox="1"/>
          <p:nvPr/>
        </p:nvSpPr>
        <p:spPr>
          <a:xfrm>
            <a:off x="0" y="6090557"/>
            <a:ext cx="2210605" cy="276999"/>
          </a:xfrm>
          <a:prstGeom prst="rect">
            <a:avLst/>
          </a:prstGeom>
          <a:noFill/>
        </p:spPr>
        <p:txBody>
          <a:bodyPr wrap="none" rtlCol="0">
            <a:spAutoFit/>
          </a:bodyPr>
          <a:lstStyle/>
          <a:p>
            <a:r>
              <a:rPr lang="en-GB" sz="1200" dirty="0"/>
              <a:t>https://</a:t>
            </a:r>
            <a:r>
              <a:rPr lang="en-GB" sz="1200" dirty="0" err="1"/>
              <a:t>climate.copernicus.eu</a:t>
            </a:r>
            <a:r>
              <a:rPr lang="en-GB" sz="1200" dirty="0"/>
              <a:t>/</a:t>
            </a:r>
            <a:endParaRPr lang="en-NO" sz="1200" dirty="0"/>
          </a:p>
        </p:txBody>
      </p:sp>
      <p:pic>
        <p:nvPicPr>
          <p:cNvPr id="18" name="Content Placeholder 8" descr="A black and white logo with a map and a compass&#10;&#10;AI-generated content may be incorrect.">
            <a:extLst>
              <a:ext uri="{FF2B5EF4-FFF2-40B4-BE49-F238E27FC236}">
                <a16:creationId xmlns:a16="http://schemas.microsoft.com/office/drawing/2014/main" id="{9200A45E-6E9E-CA76-34D7-2879AC81829D}"/>
              </a:ext>
            </a:extLst>
          </p:cNvPr>
          <p:cNvPicPr>
            <a:picLocks noChangeAspect="1"/>
          </p:cNvPicPr>
          <p:nvPr/>
        </p:nvPicPr>
        <p:blipFill>
          <a:blip r:embed="rId7"/>
          <a:stretch>
            <a:fillRect/>
          </a:stretch>
        </p:blipFill>
        <p:spPr>
          <a:xfrm>
            <a:off x="11112499" y="195594"/>
            <a:ext cx="943237" cy="821171"/>
          </a:xfrm>
          <a:prstGeom prst="rect">
            <a:avLst/>
          </a:prstGeom>
          <a:noFill/>
          <a:ln>
            <a:noFill/>
          </a:ln>
        </p:spPr>
      </p:pic>
      <p:sp>
        <p:nvSpPr>
          <p:cNvPr id="3" name="Slide Number Placeholder 2">
            <a:extLst>
              <a:ext uri="{FF2B5EF4-FFF2-40B4-BE49-F238E27FC236}">
                <a16:creationId xmlns:a16="http://schemas.microsoft.com/office/drawing/2014/main" id="{2BE5102F-4C28-E190-FE44-61E7C8AD45B8}"/>
              </a:ext>
            </a:extLst>
          </p:cNvPr>
          <p:cNvSpPr>
            <a:spLocks noGrp="1"/>
          </p:cNvSpPr>
          <p:nvPr>
            <p:ph type="sldNum" sz="quarter" idx="8"/>
          </p:nvPr>
        </p:nvSpPr>
        <p:spPr/>
        <p:txBody>
          <a:bodyPr/>
          <a:lstStyle/>
          <a:p>
            <a:pPr lvl="0"/>
            <a:fld id="{88FB1591-788A-424C-8C72-D007F068309D}" type="slidenum">
              <a:rPr lang="en-NO" smtClean="0"/>
              <a:t>4</a:t>
            </a:fld>
            <a:r>
              <a:rPr lang="en-NO"/>
              <a:t>/33</a:t>
            </a:r>
            <a:endParaRPr lang="en-NO" dirty="0"/>
          </a:p>
        </p:txBody>
      </p:sp>
    </p:spTree>
    <p:extLst>
      <p:ext uri="{BB962C8B-B14F-4D97-AF65-F5344CB8AC3E}">
        <p14:creationId xmlns:p14="http://schemas.microsoft.com/office/powerpoint/2010/main" val="12817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2E3EC-D54A-0E31-4C4D-D6B7527653E8}"/>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91486ED8-FE8D-B0B6-F142-D8BE4056A24C}"/>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D5148EC4-399A-7332-C8E8-083F1CE2C247}"/>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2611E7EF-30AC-2CDC-3599-33BF9B6EB2B1}"/>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0" name="Picture 9" descr="A cover of a business report&#10;&#10;AI-generated content may be incorrect.">
            <a:extLst>
              <a:ext uri="{FF2B5EF4-FFF2-40B4-BE49-F238E27FC236}">
                <a16:creationId xmlns:a16="http://schemas.microsoft.com/office/drawing/2014/main" id="{35CDCD9D-FCC9-8620-EFCF-8F8DE423A5AA}"/>
              </a:ext>
            </a:extLst>
          </p:cNvPr>
          <p:cNvPicPr>
            <a:picLocks noChangeAspect="1"/>
          </p:cNvPicPr>
          <p:nvPr/>
        </p:nvPicPr>
        <p:blipFill>
          <a:blip r:embed="rId5"/>
          <a:stretch>
            <a:fillRect/>
          </a:stretch>
        </p:blipFill>
        <p:spPr>
          <a:xfrm>
            <a:off x="8017329" y="1061357"/>
            <a:ext cx="3555776" cy="4946265"/>
          </a:xfrm>
          <a:prstGeom prst="rect">
            <a:avLst/>
          </a:prstGeom>
        </p:spPr>
      </p:pic>
      <p:pic>
        <p:nvPicPr>
          <p:cNvPr id="14" name="Content Placeholder 8" descr="A black and white logo with a map and a compass&#10;&#10;AI-generated content may be incorrect.">
            <a:extLst>
              <a:ext uri="{FF2B5EF4-FFF2-40B4-BE49-F238E27FC236}">
                <a16:creationId xmlns:a16="http://schemas.microsoft.com/office/drawing/2014/main" id="{2F9F9E26-E74C-6194-ADC8-5F91F4E1A30D}"/>
              </a:ext>
            </a:extLst>
          </p:cNvPr>
          <p:cNvPicPr>
            <a:picLocks noChangeAspect="1"/>
          </p:cNvPicPr>
          <p:nvPr/>
        </p:nvPicPr>
        <p:blipFill>
          <a:blip r:embed="rId6"/>
          <a:stretch>
            <a:fillRect/>
          </a:stretch>
        </p:blipFill>
        <p:spPr>
          <a:xfrm>
            <a:off x="11112499" y="195594"/>
            <a:ext cx="943237" cy="821171"/>
          </a:xfrm>
          <a:prstGeom prst="rect">
            <a:avLst/>
          </a:prstGeom>
          <a:noFill/>
          <a:ln>
            <a:noFill/>
          </a:ln>
        </p:spPr>
      </p:pic>
      <p:pic>
        <p:nvPicPr>
          <p:cNvPr id="9" name="Picture 8" descr="A forest fire with smoke and flames&#10;&#10;AI-generated content may be incorrect.">
            <a:extLst>
              <a:ext uri="{FF2B5EF4-FFF2-40B4-BE49-F238E27FC236}">
                <a16:creationId xmlns:a16="http://schemas.microsoft.com/office/drawing/2014/main" id="{6CDB0267-2E8C-BE60-72B3-31D74943357A}"/>
              </a:ext>
            </a:extLst>
          </p:cNvPr>
          <p:cNvPicPr>
            <a:picLocks noChangeAspect="1"/>
          </p:cNvPicPr>
          <p:nvPr/>
        </p:nvPicPr>
        <p:blipFill>
          <a:blip r:embed="rId7"/>
          <a:stretch>
            <a:fillRect/>
          </a:stretch>
        </p:blipFill>
        <p:spPr>
          <a:xfrm>
            <a:off x="540864" y="375557"/>
            <a:ext cx="3146337" cy="2454337"/>
          </a:xfrm>
          <a:prstGeom prst="rect">
            <a:avLst/>
          </a:prstGeom>
        </p:spPr>
      </p:pic>
      <p:pic>
        <p:nvPicPr>
          <p:cNvPr id="12" name="Picture 11" descr="A smoke billowing from a forest fire&#10;&#10;AI-generated content may be incorrect.">
            <a:extLst>
              <a:ext uri="{FF2B5EF4-FFF2-40B4-BE49-F238E27FC236}">
                <a16:creationId xmlns:a16="http://schemas.microsoft.com/office/drawing/2014/main" id="{01F4920B-BC5F-107C-DB96-1FC175AD806F}"/>
              </a:ext>
            </a:extLst>
          </p:cNvPr>
          <p:cNvPicPr>
            <a:picLocks noChangeAspect="1"/>
          </p:cNvPicPr>
          <p:nvPr/>
        </p:nvPicPr>
        <p:blipFill>
          <a:blip r:embed="rId8"/>
          <a:stretch>
            <a:fillRect/>
          </a:stretch>
        </p:blipFill>
        <p:spPr>
          <a:xfrm>
            <a:off x="3273056" y="1306286"/>
            <a:ext cx="3693294" cy="2424605"/>
          </a:xfrm>
          <a:prstGeom prst="rect">
            <a:avLst/>
          </a:prstGeom>
        </p:spPr>
      </p:pic>
      <p:pic>
        <p:nvPicPr>
          <p:cNvPr id="13" name="Picture 12" descr="A graph of different colors and numbers&#10;&#10;AI-generated content may be incorrect.">
            <a:extLst>
              <a:ext uri="{FF2B5EF4-FFF2-40B4-BE49-F238E27FC236}">
                <a16:creationId xmlns:a16="http://schemas.microsoft.com/office/drawing/2014/main" id="{D3BCA663-FC7F-D797-0C9D-C000535FCAF0}"/>
              </a:ext>
            </a:extLst>
          </p:cNvPr>
          <p:cNvPicPr>
            <a:picLocks noChangeAspect="1"/>
          </p:cNvPicPr>
          <p:nvPr/>
        </p:nvPicPr>
        <p:blipFill>
          <a:blip r:embed="rId9"/>
          <a:stretch>
            <a:fillRect/>
          </a:stretch>
        </p:blipFill>
        <p:spPr>
          <a:xfrm>
            <a:off x="4061293" y="3249386"/>
            <a:ext cx="3529942" cy="2833512"/>
          </a:xfrm>
          <a:prstGeom prst="rect">
            <a:avLst/>
          </a:prstGeom>
        </p:spPr>
      </p:pic>
      <p:sp>
        <p:nvSpPr>
          <p:cNvPr id="3" name="Slide Number Placeholder 2">
            <a:extLst>
              <a:ext uri="{FF2B5EF4-FFF2-40B4-BE49-F238E27FC236}">
                <a16:creationId xmlns:a16="http://schemas.microsoft.com/office/drawing/2014/main" id="{23027E51-E41F-E8F9-01F5-3C888403123C}"/>
              </a:ext>
            </a:extLst>
          </p:cNvPr>
          <p:cNvSpPr>
            <a:spLocks noGrp="1"/>
          </p:cNvSpPr>
          <p:nvPr>
            <p:ph type="sldNum" sz="quarter" idx="8"/>
          </p:nvPr>
        </p:nvSpPr>
        <p:spPr/>
        <p:txBody>
          <a:bodyPr/>
          <a:lstStyle/>
          <a:p>
            <a:pPr lvl="0"/>
            <a:fld id="{88FB1591-788A-424C-8C72-D007F068309D}" type="slidenum">
              <a:rPr lang="en-NO" smtClean="0"/>
              <a:t>5</a:t>
            </a:fld>
            <a:r>
              <a:rPr lang="en-NO"/>
              <a:t>/33</a:t>
            </a:r>
            <a:endParaRPr lang="en-NO" dirty="0"/>
          </a:p>
        </p:txBody>
      </p:sp>
    </p:spTree>
    <p:extLst>
      <p:ext uri="{BB962C8B-B14F-4D97-AF65-F5344CB8AC3E}">
        <p14:creationId xmlns:p14="http://schemas.microsoft.com/office/powerpoint/2010/main" val="217159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58AF4-2F06-05CF-C622-DCD5150504B4}"/>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ED083312-7A97-9C58-E50E-B1A3353975A0}"/>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55971A19-1291-02D0-88D2-283F1CBC7E20}"/>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26B3DB05-D246-E09C-A023-466A2328A195}"/>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3" name="Picture 2" descr="A diagram of a graph showing the temperature of a person&#10;&#10;Description automatically generated with medium confidence">
            <a:extLst>
              <a:ext uri="{FF2B5EF4-FFF2-40B4-BE49-F238E27FC236}">
                <a16:creationId xmlns:a16="http://schemas.microsoft.com/office/drawing/2014/main" id="{4C816798-458D-0D49-B908-DB14866F1F3A}"/>
              </a:ext>
            </a:extLst>
          </p:cNvPr>
          <p:cNvPicPr>
            <a:picLocks noChangeAspect="1"/>
          </p:cNvPicPr>
          <p:nvPr/>
        </p:nvPicPr>
        <p:blipFill>
          <a:blip r:embed="rId5"/>
          <a:stretch>
            <a:fillRect/>
          </a:stretch>
        </p:blipFill>
        <p:spPr>
          <a:xfrm>
            <a:off x="432161" y="953037"/>
            <a:ext cx="11407007" cy="5090834"/>
          </a:xfrm>
          <a:prstGeom prst="rect">
            <a:avLst/>
          </a:prstGeom>
        </p:spPr>
      </p:pic>
      <p:sp>
        <p:nvSpPr>
          <p:cNvPr id="5" name="TextBox 4">
            <a:extLst>
              <a:ext uri="{FF2B5EF4-FFF2-40B4-BE49-F238E27FC236}">
                <a16:creationId xmlns:a16="http://schemas.microsoft.com/office/drawing/2014/main" id="{9409D58C-03AF-8837-E0EB-704C6243A645}"/>
              </a:ext>
            </a:extLst>
          </p:cNvPr>
          <p:cNvSpPr txBox="1"/>
          <p:nvPr/>
        </p:nvSpPr>
        <p:spPr>
          <a:xfrm>
            <a:off x="185988" y="6068898"/>
            <a:ext cx="1225015" cy="276999"/>
          </a:xfrm>
          <a:prstGeom prst="rect">
            <a:avLst/>
          </a:prstGeom>
          <a:noFill/>
        </p:spPr>
        <p:txBody>
          <a:bodyPr wrap="none" rtlCol="0">
            <a:spAutoFit/>
          </a:bodyPr>
          <a:lstStyle/>
          <a:p>
            <a:r>
              <a:rPr lang="en-NO" sz="1200" dirty="0"/>
              <a:t>IPCC-AR6 Ch5</a:t>
            </a:r>
          </a:p>
        </p:txBody>
      </p:sp>
      <p:grpSp>
        <p:nvGrpSpPr>
          <p:cNvPr id="19" name="Group 18">
            <a:extLst>
              <a:ext uri="{FF2B5EF4-FFF2-40B4-BE49-F238E27FC236}">
                <a16:creationId xmlns:a16="http://schemas.microsoft.com/office/drawing/2014/main" id="{5C3F1234-3AD7-62D0-7CE5-A98219889E14}"/>
              </a:ext>
            </a:extLst>
          </p:cNvPr>
          <p:cNvGrpSpPr/>
          <p:nvPr/>
        </p:nvGrpSpPr>
        <p:grpSpPr>
          <a:xfrm>
            <a:off x="1146220" y="4134118"/>
            <a:ext cx="4932608" cy="1210615"/>
            <a:chOff x="1146220" y="4134118"/>
            <a:chExt cx="4932608" cy="1210615"/>
          </a:xfrm>
        </p:grpSpPr>
        <p:cxnSp>
          <p:nvCxnSpPr>
            <p:cNvPr id="11" name="Straight Connector 10">
              <a:extLst>
                <a:ext uri="{FF2B5EF4-FFF2-40B4-BE49-F238E27FC236}">
                  <a16:creationId xmlns:a16="http://schemas.microsoft.com/office/drawing/2014/main" id="{998479B1-7B58-1649-2833-05FF5C439A58}"/>
                </a:ext>
              </a:extLst>
            </p:cNvPr>
            <p:cNvCxnSpPr>
              <a:cxnSpLocks/>
            </p:cNvCxnSpPr>
            <p:nvPr/>
          </p:nvCxnSpPr>
          <p:spPr>
            <a:xfrm>
              <a:off x="1146220" y="4134118"/>
              <a:ext cx="4932608" cy="0"/>
            </a:xfrm>
            <a:prstGeom prst="line">
              <a:avLst/>
            </a:prstGeom>
            <a:ln w="38100">
              <a:solidFill>
                <a:schemeClr val="accent2">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DEDAE66-754B-DCED-B473-83EA4691B5D1}"/>
                </a:ext>
              </a:extLst>
            </p:cNvPr>
            <p:cNvCxnSpPr/>
            <p:nvPr/>
          </p:nvCxnSpPr>
          <p:spPr>
            <a:xfrm flipV="1">
              <a:off x="2910626" y="4559121"/>
              <a:ext cx="0" cy="785612"/>
            </a:xfrm>
            <a:prstGeom prst="straightConnector1">
              <a:avLst/>
            </a:prstGeom>
            <a:ln w="38100">
              <a:solidFill>
                <a:srgbClr val="C0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FC98D75-1E04-34A4-B05A-4E72EF604114}"/>
                </a:ext>
              </a:extLst>
            </p:cNvPr>
            <p:cNvSpPr txBox="1"/>
            <p:nvPr/>
          </p:nvSpPr>
          <p:spPr>
            <a:xfrm>
              <a:off x="2910625" y="4662151"/>
              <a:ext cx="2807435" cy="646331"/>
            </a:xfrm>
            <a:prstGeom prst="rect">
              <a:avLst/>
            </a:prstGeom>
            <a:noFill/>
          </p:spPr>
          <p:txBody>
            <a:bodyPr wrap="none" rtlCol="0">
              <a:spAutoFit/>
            </a:bodyPr>
            <a:lstStyle/>
            <a:p>
              <a:pPr algn="ctr"/>
              <a:r>
                <a:rPr lang="en-NO" dirty="0">
                  <a:solidFill>
                    <a:srgbClr val="C00000"/>
                  </a:solidFill>
                </a:rPr>
                <a:t>2730 ± 240 GtCO</a:t>
              </a:r>
              <a:r>
                <a:rPr lang="en-NO" baseline="-25000" dirty="0">
                  <a:solidFill>
                    <a:srgbClr val="C00000"/>
                  </a:solidFill>
                </a:rPr>
                <a:t>2</a:t>
              </a:r>
              <a:r>
                <a:rPr lang="en-NO" dirty="0">
                  <a:solidFill>
                    <a:srgbClr val="C00000"/>
                  </a:solidFill>
                </a:rPr>
                <a:t> </a:t>
              </a:r>
            </a:p>
            <a:p>
              <a:pPr algn="ctr"/>
              <a:r>
                <a:rPr lang="en-NO" dirty="0">
                  <a:solidFill>
                    <a:srgbClr val="C00000"/>
                  </a:solidFill>
                </a:rPr>
                <a:t>(Friedlingstein et al., 2026)</a:t>
              </a:r>
            </a:p>
          </p:txBody>
        </p:sp>
      </p:grpSp>
      <p:sp>
        <p:nvSpPr>
          <p:cNvPr id="20" name="Slide Number Placeholder 19">
            <a:extLst>
              <a:ext uri="{FF2B5EF4-FFF2-40B4-BE49-F238E27FC236}">
                <a16:creationId xmlns:a16="http://schemas.microsoft.com/office/drawing/2014/main" id="{AB108C4C-E9FF-1828-40FA-8DB08BA5A856}"/>
              </a:ext>
            </a:extLst>
          </p:cNvPr>
          <p:cNvSpPr>
            <a:spLocks noGrp="1"/>
          </p:cNvSpPr>
          <p:nvPr>
            <p:ph type="sldNum" sz="quarter" idx="8"/>
          </p:nvPr>
        </p:nvSpPr>
        <p:spPr/>
        <p:txBody>
          <a:bodyPr/>
          <a:lstStyle/>
          <a:p>
            <a:pPr lvl="0"/>
            <a:fld id="{88FB1591-788A-424C-8C72-D007F068309D}" type="slidenum">
              <a:rPr lang="en-NO" smtClean="0"/>
              <a:t>6</a:t>
            </a:fld>
            <a:r>
              <a:rPr lang="en-NO"/>
              <a:t>/33</a:t>
            </a:r>
            <a:endParaRPr lang="en-NO" dirty="0"/>
          </a:p>
        </p:txBody>
      </p:sp>
    </p:spTree>
    <p:extLst>
      <p:ext uri="{BB962C8B-B14F-4D97-AF65-F5344CB8AC3E}">
        <p14:creationId xmlns:p14="http://schemas.microsoft.com/office/powerpoint/2010/main" val="28098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60A5C-E82E-3C36-D4C8-255B94FDCBA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320B213-AFDB-F26C-E45F-FFE78591D916}"/>
              </a:ext>
            </a:extLst>
          </p:cNvPr>
          <p:cNvSpPr txBox="1">
            <a:spLocks noGrp="1"/>
          </p:cNvSpPr>
          <p:nvPr>
            <p:ph type="title"/>
          </p:nvPr>
        </p:nvSpPr>
        <p:spPr>
          <a:xfrm>
            <a:off x="445137" y="349623"/>
            <a:ext cx="10691265" cy="685800"/>
          </a:xfrm>
          <a:prstGeom prst="rect">
            <a:avLst/>
          </a:prstGeom>
          <a:noFill/>
          <a:ln>
            <a:noFill/>
          </a:ln>
        </p:spPr>
        <p:txBody>
          <a:bodyPr vert="horz" wrap="square" lIns="91440" tIns="45720" rIns="91440" bIns="45720" anchor="t" anchorCtr="0" compatLnSpc="1">
            <a:normAutofit/>
          </a:bodyPr>
          <a:lstStyle/>
          <a:p>
            <a:r>
              <a:rPr lang="en-NO" sz="3200" dirty="0"/>
              <a:t>Overshoot matters</a:t>
            </a:r>
          </a:p>
        </p:txBody>
      </p:sp>
      <p:pic>
        <p:nvPicPr>
          <p:cNvPr id="4" name="Bilde 5">
            <a:extLst>
              <a:ext uri="{FF2B5EF4-FFF2-40B4-BE49-F238E27FC236}">
                <a16:creationId xmlns:a16="http://schemas.microsoft.com/office/drawing/2014/main" id="{719A247B-E5F1-9E1C-262E-5EC34341EC8B}"/>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0D3F2AD6-B03F-73CC-D216-0B349200289A}"/>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49B80FF0-BDBE-6058-BDEF-CB7F032365D6}"/>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9" name="Picture 8" descr="A diagram of different colors&#10;&#10;AI-generated content may be incorrect.">
            <a:extLst>
              <a:ext uri="{FF2B5EF4-FFF2-40B4-BE49-F238E27FC236}">
                <a16:creationId xmlns:a16="http://schemas.microsoft.com/office/drawing/2014/main" id="{3E4BCA2E-F258-68B4-4378-E69DA67BB272}"/>
              </a:ext>
            </a:extLst>
          </p:cNvPr>
          <p:cNvPicPr>
            <a:picLocks noChangeAspect="1"/>
          </p:cNvPicPr>
          <p:nvPr/>
        </p:nvPicPr>
        <p:blipFill>
          <a:blip r:embed="rId5"/>
          <a:stretch>
            <a:fillRect/>
          </a:stretch>
        </p:blipFill>
        <p:spPr>
          <a:xfrm>
            <a:off x="488950" y="1225550"/>
            <a:ext cx="4836086" cy="3990787"/>
          </a:xfrm>
          <a:prstGeom prst="rect">
            <a:avLst/>
          </a:prstGeom>
        </p:spPr>
      </p:pic>
      <p:sp>
        <p:nvSpPr>
          <p:cNvPr id="10" name="TextBox 9">
            <a:extLst>
              <a:ext uri="{FF2B5EF4-FFF2-40B4-BE49-F238E27FC236}">
                <a16:creationId xmlns:a16="http://schemas.microsoft.com/office/drawing/2014/main" id="{923DD510-80BD-4AA1-4C16-32E805E4ABD2}"/>
              </a:ext>
            </a:extLst>
          </p:cNvPr>
          <p:cNvSpPr txBox="1"/>
          <p:nvPr/>
        </p:nvSpPr>
        <p:spPr>
          <a:xfrm>
            <a:off x="8422763" y="6118412"/>
            <a:ext cx="3769237" cy="276999"/>
          </a:xfrm>
          <a:prstGeom prst="rect">
            <a:avLst/>
          </a:prstGeom>
          <a:noFill/>
        </p:spPr>
        <p:txBody>
          <a:bodyPr wrap="none" rtlCol="0">
            <a:spAutoFit/>
          </a:bodyPr>
          <a:lstStyle/>
          <a:p>
            <a:r>
              <a:rPr lang="en-NO" sz="1200" dirty="0"/>
              <a:t>Armstrong McKay et al. (2022); Richardson et al. (2023)</a:t>
            </a:r>
          </a:p>
        </p:txBody>
      </p:sp>
      <p:pic>
        <p:nvPicPr>
          <p:cNvPr id="11" name="Picture 10" descr="A map of the world with different weather conditions&#10;&#10;AI-generated content may be incorrect.">
            <a:extLst>
              <a:ext uri="{FF2B5EF4-FFF2-40B4-BE49-F238E27FC236}">
                <a16:creationId xmlns:a16="http://schemas.microsoft.com/office/drawing/2014/main" id="{C34AE732-F353-6519-3836-CF769AE8E402}"/>
              </a:ext>
            </a:extLst>
          </p:cNvPr>
          <p:cNvPicPr>
            <a:picLocks noChangeAspect="1"/>
          </p:cNvPicPr>
          <p:nvPr/>
        </p:nvPicPr>
        <p:blipFill>
          <a:blip r:embed="rId6"/>
          <a:stretch>
            <a:fillRect/>
          </a:stretch>
        </p:blipFill>
        <p:spPr>
          <a:xfrm>
            <a:off x="5579473" y="1654688"/>
            <a:ext cx="5814668" cy="3279683"/>
          </a:xfrm>
          <a:prstGeom prst="rect">
            <a:avLst/>
          </a:prstGeom>
        </p:spPr>
      </p:pic>
      <p:sp>
        <p:nvSpPr>
          <p:cNvPr id="8" name="Slide Number Placeholder 7">
            <a:extLst>
              <a:ext uri="{FF2B5EF4-FFF2-40B4-BE49-F238E27FC236}">
                <a16:creationId xmlns:a16="http://schemas.microsoft.com/office/drawing/2014/main" id="{AF586A0B-D687-861A-E153-598BC3EF4305}"/>
              </a:ext>
            </a:extLst>
          </p:cNvPr>
          <p:cNvSpPr>
            <a:spLocks noGrp="1"/>
          </p:cNvSpPr>
          <p:nvPr>
            <p:ph type="sldNum" sz="quarter" idx="8"/>
          </p:nvPr>
        </p:nvSpPr>
        <p:spPr/>
        <p:txBody>
          <a:bodyPr/>
          <a:lstStyle/>
          <a:p>
            <a:pPr lvl="0"/>
            <a:fld id="{88FB1591-788A-424C-8C72-D007F068309D}" type="slidenum">
              <a:rPr lang="en-NO" smtClean="0"/>
              <a:t>7</a:t>
            </a:fld>
            <a:r>
              <a:rPr lang="en-NO"/>
              <a:t>/33</a:t>
            </a:r>
            <a:endParaRPr lang="en-NO" dirty="0"/>
          </a:p>
        </p:txBody>
      </p:sp>
    </p:spTree>
    <p:extLst>
      <p:ext uri="{BB962C8B-B14F-4D97-AF65-F5344CB8AC3E}">
        <p14:creationId xmlns:p14="http://schemas.microsoft.com/office/powerpoint/2010/main" val="226857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80F7C-88E7-DC50-5DDA-ACEB31C987D8}"/>
            </a:ext>
          </a:extLst>
        </p:cNvPr>
        <p:cNvGrpSpPr/>
        <p:nvPr/>
      </p:nvGrpSpPr>
      <p:grpSpPr>
        <a:xfrm>
          <a:off x="0" y="0"/>
          <a:ext cx="0" cy="0"/>
          <a:chOff x="0" y="0"/>
          <a:chExt cx="0" cy="0"/>
        </a:xfrm>
      </p:grpSpPr>
      <p:pic>
        <p:nvPicPr>
          <p:cNvPr id="4" name="Bilde 5">
            <a:extLst>
              <a:ext uri="{FF2B5EF4-FFF2-40B4-BE49-F238E27FC236}">
                <a16:creationId xmlns:a16="http://schemas.microsoft.com/office/drawing/2014/main" id="{F709E49E-3679-9FC7-164C-F990AE4FCCE0}"/>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FEECF29F-1597-A89D-50D7-EF12CFFFABC3}"/>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7A295575-E289-3A75-240C-3F7BAA0135F9}"/>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13" name="Picture 12" descr="A turtle swimming under water&#10;&#10;AI-generated content may be incorrect.">
            <a:extLst>
              <a:ext uri="{FF2B5EF4-FFF2-40B4-BE49-F238E27FC236}">
                <a16:creationId xmlns:a16="http://schemas.microsoft.com/office/drawing/2014/main" id="{199990E5-7B1B-2643-E541-92AE62A7542B}"/>
              </a:ext>
            </a:extLst>
          </p:cNvPr>
          <p:cNvPicPr>
            <a:picLocks noChangeAspect="1"/>
          </p:cNvPicPr>
          <p:nvPr/>
        </p:nvPicPr>
        <p:blipFill>
          <a:blip r:embed="rId5"/>
          <a:srcRect b="25228"/>
          <a:stretch>
            <a:fillRect/>
          </a:stretch>
        </p:blipFill>
        <p:spPr>
          <a:xfrm>
            <a:off x="3248809" y="347530"/>
            <a:ext cx="5394935" cy="5847203"/>
          </a:xfrm>
          <a:prstGeom prst="rect">
            <a:avLst/>
          </a:prstGeom>
        </p:spPr>
      </p:pic>
      <p:sp>
        <p:nvSpPr>
          <p:cNvPr id="14" name="TextBox 13">
            <a:extLst>
              <a:ext uri="{FF2B5EF4-FFF2-40B4-BE49-F238E27FC236}">
                <a16:creationId xmlns:a16="http://schemas.microsoft.com/office/drawing/2014/main" id="{74689BEE-C1D1-C743-3661-F8EF733500FD}"/>
              </a:ext>
            </a:extLst>
          </p:cNvPr>
          <p:cNvSpPr txBox="1"/>
          <p:nvPr/>
        </p:nvSpPr>
        <p:spPr>
          <a:xfrm>
            <a:off x="11370812" y="6118817"/>
            <a:ext cx="692818" cy="246221"/>
          </a:xfrm>
          <a:prstGeom prst="rect">
            <a:avLst/>
          </a:prstGeom>
          <a:noFill/>
        </p:spPr>
        <p:txBody>
          <a:bodyPr wrap="none" rtlCol="0">
            <a:spAutoFit/>
          </a:bodyPr>
          <a:lstStyle/>
          <a:p>
            <a:r>
              <a:rPr lang="en-US" sz="1000" dirty="0" err="1"/>
              <a:t>Earth.org</a:t>
            </a:r>
            <a:endParaRPr lang="en-US" sz="1000" dirty="0"/>
          </a:p>
        </p:txBody>
      </p:sp>
      <p:sp>
        <p:nvSpPr>
          <p:cNvPr id="3" name="Slide Number Placeholder 2">
            <a:extLst>
              <a:ext uri="{FF2B5EF4-FFF2-40B4-BE49-F238E27FC236}">
                <a16:creationId xmlns:a16="http://schemas.microsoft.com/office/drawing/2014/main" id="{F83E137A-0C25-4A96-D4E1-19CE6B4E7133}"/>
              </a:ext>
            </a:extLst>
          </p:cNvPr>
          <p:cNvSpPr>
            <a:spLocks noGrp="1"/>
          </p:cNvSpPr>
          <p:nvPr>
            <p:ph type="sldNum" sz="quarter" idx="8"/>
          </p:nvPr>
        </p:nvSpPr>
        <p:spPr/>
        <p:txBody>
          <a:bodyPr/>
          <a:lstStyle/>
          <a:p>
            <a:pPr lvl="0"/>
            <a:fld id="{88FB1591-788A-424C-8C72-D007F068309D}" type="slidenum">
              <a:rPr lang="en-NO" smtClean="0"/>
              <a:t>8</a:t>
            </a:fld>
            <a:r>
              <a:rPr lang="en-NO"/>
              <a:t>/33</a:t>
            </a:r>
            <a:endParaRPr lang="en-NO" dirty="0"/>
          </a:p>
        </p:txBody>
      </p:sp>
    </p:spTree>
    <p:extLst>
      <p:ext uri="{BB962C8B-B14F-4D97-AF65-F5344CB8AC3E}">
        <p14:creationId xmlns:p14="http://schemas.microsoft.com/office/powerpoint/2010/main" val="1186380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3680-7FBA-1D1B-AC6A-4B314FEE2EF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4BA5C96-7F59-174A-71DB-9FF65A367BF1}"/>
              </a:ext>
            </a:extLst>
          </p:cNvPr>
          <p:cNvSpPr txBox="1">
            <a:spLocks noGrp="1"/>
          </p:cNvSpPr>
          <p:nvPr>
            <p:ph type="title"/>
          </p:nvPr>
        </p:nvSpPr>
        <p:spPr>
          <a:xfrm>
            <a:off x="364455" y="309282"/>
            <a:ext cx="10691265" cy="726141"/>
          </a:xfrm>
          <a:prstGeom prst="rect">
            <a:avLst/>
          </a:prstGeom>
          <a:noFill/>
          <a:ln>
            <a:noFill/>
          </a:ln>
        </p:spPr>
        <p:txBody>
          <a:bodyPr vert="horz" wrap="square" lIns="91440" tIns="45720" rIns="91440" bIns="45720" anchor="t" anchorCtr="0" compatLnSpc="1">
            <a:normAutofit/>
          </a:bodyPr>
          <a:lstStyle/>
          <a:p>
            <a:r>
              <a:rPr lang="en-NO" dirty="0"/>
              <a:t>AMOC</a:t>
            </a:r>
          </a:p>
        </p:txBody>
      </p:sp>
      <p:pic>
        <p:nvPicPr>
          <p:cNvPr id="4" name="Bilde 5">
            <a:extLst>
              <a:ext uri="{FF2B5EF4-FFF2-40B4-BE49-F238E27FC236}">
                <a16:creationId xmlns:a16="http://schemas.microsoft.com/office/drawing/2014/main" id="{553895EC-3A86-287D-B0BE-8CE84ABCF825}"/>
              </a:ext>
            </a:extLst>
          </p:cNvPr>
          <p:cNvPicPr>
            <a:picLocks noChangeAspect="1"/>
          </p:cNvPicPr>
          <p:nvPr/>
        </p:nvPicPr>
        <p:blipFill>
          <a:blip r:embed="rId2"/>
          <a:stretch>
            <a:fillRect/>
          </a:stretch>
        </p:blipFill>
        <p:spPr>
          <a:xfrm>
            <a:off x="0" y="6397928"/>
            <a:ext cx="12191996" cy="460071"/>
          </a:xfrm>
          <a:prstGeom prst="rect">
            <a:avLst/>
          </a:prstGeom>
          <a:noFill/>
          <a:ln cap="flat">
            <a:noFill/>
          </a:ln>
        </p:spPr>
      </p:pic>
      <p:pic>
        <p:nvPicPr>
          <p:cNvPr id="6" name="Bilde 3">
            <a:extLst>
              <a:ext uri="{FF2B5EF4-FFF2-40B4-BE49-F238E27FC236}">
                <a16:creationId xmlns:a16="http://schemas.microsoft.com/office/drawing/2014/main" id="{029B4002-7B27-E608-1CF3-68A00F48D3B1}"/>
              </a:ext>
            </a:extLst>
          </p:cNvPr>
          <p:cNvPicPr>
            <a:picLocks noChangeAspect="1"/>
          </p:cNvPicPr>
          <p:nvPr/>
        </p:nvPicPr>
        <p:blipFill>
          <a:blip r:embed="rId3"/>
          <a:stretch>
            <a:fillRect/>
          </a:stretch>
        </p:blipFill>
        <p:spPr>
          <a:xfrm>
            <a:off x="0" y="6398038"/>
            <a:ext cx="12191996" cy="459961"/>
          </a:xfrm>
          <a:prstGeom prst="rect">
            <a:avLst/>
          </a:prstGeom>
          <a:noFill/>
          <a:ln cap="flat">
            <a:noFill/>
          </a:ln>
        </p:spPr>
      </p:pic>
      <p:pic>
        <p:nvPicPr>
          <p:cNvPr id="7" name="Plassholder for innhold 6">
            <a:extLst>
              <a:ext uri="{FF2B5EF4-FFF2-40B4-BE49-F238E27FC236}">
                <a16:creationId xmlns:a16="http://schemas.microsoft.com/office/drawing/2014/main" id="{29B7F2A2-D4AA-FC5B-82AE-507FC320AC89}"/>
              </a:ext>
            </a:extLst>
          </p:cNvPr>
          <p:cNvPicPr>
            <a:picLocks noChangeAspect="1"/>
          </p:cNvPicPr>
          <p:nvPr/>
        </p:nvPicPr>
        <p:blipFill>
          <a:blip r:embed="rId4"/>
          <a:stretch>
            <a:fillRect/>
          </a:stretch>
        </p:blipFill>
        <p:spPr>
          <a:xfrm>
            <a:off x="0" y="6398038"/>
            <a:ext cx="12191996" cy="459961"/>
          </a:xfrm>
          <a:prstGeom prst="rect">
            <a:avLst/>
          </a:prstGeom>
          <a:noFill/>
          <a:ln cap="flat">
            <a:noFill/>
          </a:ln>
        </p:spPr>
      </p:pic>
      <p:pic>
        <p:nvPicPr>
          <p:cNvPr id="9" name="Picture 8">
            <a:extLst>
              <a:ext uri="{FF2B5EF4-FFF2-40B4-BE49-F238E27FC236}">
                <a16:creationId xmlns:a16="http://schemas.microsoft.com/office/drawing/2014/main" id="{0790D670-8A22-F853-DF25-C410751A18BA}"/>
              </a:ext>
            </a:extLst>
          </p:cNvPr>
          <p:cNvPicPr>
            <a:picLocks noChangeAspect="1"/>
          </p:cNvPicPr>
          <p:nvPr/>
        </p:nvPicPr>
        <p:blipFill>
          <a:blip r:embed="rId5"/>
          <a:srcRect l="26877" t="8431" r="13188" b="41569"/>
          <a:stretch>
            <a:fillRect/>
          </a:stretch>
        </p:blipFill>
        <p:spPr>
          <a:xfrm>
            <a:off x="766482" y="1021976"/>
            <a:ext cx="4430885" cy="5230905"/>
          </a:xfrm>
          <a:prstGeom prst="rect">
            <a:avLst/>
          </a:prstGeom>
        </p:spPr>
      </p:pic>
      <p:sp>
        <p:nvSpPr>
          <p:cNvPr id="10" name="TextBox 9">
            <a:extLst>
              <a:ext uri="{FF2B5EF4-FFF2-40B4-BE49-F238E27FC236}">
                <a16:creationId xmlns:a16="http://schemas.microsoft.com/office/drawing/2014/main" id="{9173ABEB-C08C-B027-1E0F-5FE214F57716}"/>
              </a:ext>
            </a:extLst>
          </p:cNvPr>
          <p:cNvSpPr txBox="1"/>
          <p:nvPr/>
        </p:nvSpPr>
        <p:spPr>
          <a:xfrm>
            <a:off x="9026243" y="6131859"/>
            <a:ext cx="2662908" cy="276999"/>
          </a:xfrm>
          <a:prstGeom prst="rect">
            <a:avLst/>
          </a:prstGeom>
          <a:noFill/>
        </p:spPr>
        <p:txBody>
          <a:bodyPr wrap="none" rtlCol="0">
            <a:spAutoFit/>
          </a:bodyPr>
          <a:lstStyle/>
          <a:p>
            <a:r>
              <a:rPr lang="en-NO" sz="1200" dirty="0"/>
              <a:t>Drijfhout et al. (2025); Liu et al. (2020)</a:t>
            </a:r>
          </a:p>
        </p:txBody>
      </p:sp>
      <p:pic>
        <p:nvPicPr>
          <p:cNvPr id="11" name="Picture 10" descr="A graph of a number of different times&#10;&#10;AI-generated content may be incorrect.">
            <a:extLst>
              <a:ext uri="{FF2B5EF4-FFF2-40B4-BE49-F238E27FC236}">
                <a16:creationId xmlns:a16="http://schemas.microsoft.com/office/drawing/2014/main" id="{874A47FD-E9B6-11A4-60EF-B1BFB6B7C855}"/>
              </a:ext>
            </a:extLst>
          </p:cNvPr>
          <p:cNvPicPr>
            <a:picLocks noChangeAspect="1"/>
          </p:cNvPicPr>
          <p:nvPr/>
        </p:nvPicPr>
        <p:blipFill>
          <a:blip r:embed="rId6"/>
          <a:srcRect b="50431"/>
          <a:stretch>
            <a:fillRect/>
          </a:stretch>
        </p:blipFill>
        <p:spPr>
          <a:xfrm>
            <a:off x="6766561" y="904669"/>
            <a:ext cx="3818964" cy="2420755"/>
          </a:xfrm>
          <a:prstGeom prst="rect">
            <a:avLst/>
          </a:prstGeom>
        </p:spPr>
      </p:pic>
      <p:pic>
        <p:nvPicPr>
          <p:cNvPr id="14" name="Picture 13" descr="A map of the world&#10;&#10;AI-generated content may be incorrect.">
            <a:extLst>
              <a:ext uri="{FF2B5EF4-FFF2-40B4-BE49-F238E27FC236}">
                <a16:creationId xmlns:a16="http://schemas.microsoft.com/office/drawing/2014/main" id="{FF7109CE-0118-CD6A-86B5-0CD615EA15BD}"/>
              </a:ext>
            </a:extLst>
          </p:cNvPr>
          <p:cNvPicPr>
            <a:picLocks noChangeAspect="1"/>
          </p:cNvPicPr>
          <p:nvPr/>
        </p:nvPicPr>
        <p:blipFill>
          <a:blip r:embed="rId7"/>
          <a:srcRect t="69490" r="49791"/>
          <a:stretch>
            <a:fillRect/>
          </a:stretch>
        </p:blipFill>
        <p:spPr>
          <a:xfrm>
            <a:off x="6944305" y="3740820"/>
            <a:ext cx="3759554" cy="2288841"/>
          </a:xfrm>
          <a:prstGeom prst="rect">
            <a:avLst/>
          </a:prstGeom>
        </p:spPr>
      </p:pic>
      <p:sp>
        <p:nvSpPr>
          <p:cNvPr id="16" name="TextBox 15">
            <a:extLst>
              <a:ext uri="{FF2B5EF4-FFF2-40B4-BE49-F238E27FC236}">
                <a16:creationId xmlns:a16="http://schemas.microsoft.com/office/drawing/2014/main" id="{C9765D30-FD5E-C0AD-8120-EC7A341EFE18}"/>
              </a:ext>
            </a:extLst>
          </p:cNvPr>
          <p:cNvSpPr txBox="1"/>
          <p:nvPr/>
        </p:nvSpPr>
        <p:spPr>
          <a:xfrm>
            <a:off x="7282927" y="3388659"/>
            <a:ext cx="3159326" cy="369332"/>
          </a:xfrm>
          <a:prstGeom prst="rect">
            <a:avLst/>
          </a:prstGeom>
          <a:noFill/>
        </p:spPr>
        <p:txBody>
          <a:bodyPr wrap="none" rtlCol="0">
            <a:spAutoFit/>
          </a:bodyPr>
          <a:lstStyle/>
          <a:p>
            <a:r>
              <a:rPr lang="en-NO" dirty="0"/>
              <a:t>∆TAS due to AMOC weakening</a:t>
            </a:r>
          </a:p>
        </p:txBody>
      </p:sp>
      <p:sp>
        <p:nvSpPr>
          <p:cNvPr id="17" name="TextBox 16">
            <a:extLst>
              <a:ext uri="{FF2B5EF4-FFF2-40B4-BE49-F238E27FC236}">
                <a16:creationId xmlns:a16="http://schemas.microsoft.com/office/drawing/2014/main" id="{48DBBDE0-3AB4-DB93-FC2A-D87DDC9A2A24}"/>
              </a:ext>
            </a:extLst>
          </p:cNvPr>
          <p:cNvSpPr txBox="1"/>
          <p:nvPr/>
        </p:nvSpPr>
        <p:spPr>
          <a:xfrm>
            <a:off x="7239894" y="2571078"/>
            <a:ext cx="909223" cy="369332"/>
          </a:xfrm>
          <a:prstGeom prst="rect">
            <a:avLst/>
          </a:prstGeom>
          <a:noFill/>
        </p:spPr>
        <p:txBody>
          <a:bodyPr wrap="none" rtlCol="0">
            <a:spAutoFit/>
          </a:bodyPr>
          <a:lstStyle/>
          <a:p>
            <a:r>
              <a:rPr lang="en-NO" dirty="0"/>
              <a:t>CESM1</a:t>
            </a:r>
          </a:p>
        </p:txBody>
      </p:sp>
      <p:sp>
        <p:nvSpPr>
          <p:cNvPr id="8" name="Slide Number Placeholder 7">
            <a:extLst>
              <a:ext uri="{FF2B5EF4-FFF2-40B4-BE49-F238E27FC236}">
                <a16:creationId xmlns:a16="http://schemas.microsoft.com/office/drawing/2014/main" id="{72B3230B-A423-DB54-5B5F-2605ADA435E6}"/>
              </a:ext>
            </a:extLst>
          </p:cNvPr>
          <p:cNvSpPr>
            <a:spLocks noGrp="1"/>
          </p:cNvSpPr>
          <p:nvPr>
            <p:ph type="sldNum" sz="quarter" idx="8"/>
          </p:nvPr>
        </p:nvSpPr>
        <p:spPr/>
        <p:txBody>
          <a:bodyPr/>
          <a:lstStyle/>
          <a:p>
            <a:pPr lvl="0"/>
            <a:fld id="{88FB1591-788A-424C-8C72-D007F068309D}" type="slidenum">
              <a:rPr lang="en-NO" smtClean="0"/>
              <a:t>9</a:t>
            </a:fld>
            <a:r>
              <a:rPr lang="en-NO"/>
              <a:t>/33</a:t>
            </a:r>
            <a:endParaRPr lang="en-NO" dirty="0"/>
          </a:p>
        </p:txBody>
      </p:sp>
    </p:spTree>
    <p:extLst>
      <p:ext uri="{BB962C8B-B14F-4D97-AF65-F5344CB8AC3E}">
        <p14:creationId xmlns:p14="http://schemas.microsoft.com/office/powerpoint/2010/main" val="3398822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a2630c0-a840-4b55-9584-2aa7070ffc9b}" enabled="1" method="Privileged" siteId="{70a6eba4-9671-45d2-b83e-432e06502242}" contentBits="0" removed="0"/>
</clbl:labelList>
</file>

<file path=docProps/app.xml><?xml version="1.0" encoding="utf-8"?>
<Properties xmlns="http://schemas.openxmlformats.org/officeDocument/2006/extended-properties" xmlns:vt="http://schemas.openxmlformats.org/officeDocument/2006/docPropsVTypes">
  <TotalTime>59105</TotalTime>
  <Words>530</Words>
  <Application>Microsoft Macintosh PowerPoint</Application>
  <PresentationFormat>Widescreen</PresentationFormat>
  <Paragraphs>143</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Aptos Display</vt:lpstr>
      <vt:lpstr>Arial</vt:lpstr>
      <vt:lpstr>Calisto MT</vt:lpstr>
      <vt:lpstr>Google Sans</vt:lpstr>
      <vt:lpstr>Helvetica</vt:lpstr>
      <vt:lpstr>Univers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Overshoot matters</vt:lpstr>
      <vt:lpstr>PowerPoint Presentation</vt:lpstr>
      <vt:lpstr>AMOC</vt:lpstr>
      <vt:lpstr>PowerPoint Presentation</vt:lpstr>
      <vt:lpstr>PowerPoint Presentation</vt:lpstr>
      <vt:lpstr>PowerPoint Presentation</vt:lpstr>
      <vt:lpstr>NorESM idealized scenarios</vt:lpstr>
      <vt:lpstr>NorESM idealized scenarios</vt:lpstr>
      <vt:lpstr>NorESM stratospheric aerosol injection</vt:lpstr>
      <vt:lpstr>NorESM stratospheric aerosol injection</vt:lpstr>
      <vt:lpstr>NorESM idealized scenarios</vt:lpstr>
      <vt:lpstr>Global mean temperature</vt:lpstr>
      <vt:lpstr>Global, polar and tropical mean temperature</vt:lpstr>
      <vt:lpstr>PowerPoint Presentation</vt:lpstr>
      <vt:lpstr>AMOC freshwater feedback</vt:lpstr>
      <vt:lpstr>Sea-ice</vt:lpstr>
      <vt:lpstr>PowerPoint Presentation</vt:lpstr>
      <vt:lpstr>PowerPoint Presentation</vt:lpstr>
      <vt:lpstr>PowerPoint Presentation</vt:lpstr>
      <vt:lpstr>PowerPoint Presentation</vt:lpstr>
      <vt:lpstr>PowerPoint Presentation</vt:lpstr>
      <vt:lpstr>Precipitation</vt:lpstr>
      <vt:lpstr>Precipitation warfare</vt:lpstr>
      <vt:lpstr>PowerPoint Presentation</vt:lpstr>
      <vt:lpstr>PowerPoint Presentation</vt:lpstr>
      <vt:lpstr>Next generation future scenarios</vt:lpstr>
      <vt:lpstr>Summary</vt:lpstr>
      <vt:lpstr>Global, polar and tropical mean temperature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Jerry Tjiputra</dc:creator>
  <cp:lastModifiedBy>Jerry Tjiputra</cp:lastModifiedBy>
  <cp:revision>88</cp:revision>
  <dcterms:created xsi:type="dcterms:W3CDTF">2025-03-07T12:52:55Z</dcterms:created>
  <dcterms:modified xsi:type="dcterms:W3CDTF">2026-05-22T11:03:55Z</dcterms:modified>
</cp:coreProperties>
</file>